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it-IT"/>
          </a:p>
        </p:txBody>
      </p:sp>
      <p:sp>
        <p:nvSpPr>
          <p:cNvPr id="10" name="Rettango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tango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ttore 1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ttore 1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tango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it-IT"/>
          </a:p>
        </p:txBody>
      </p:sp>
      <p:sp>
        <p:nvSpPr>
          <p:cNvPr id="9" name="Rettango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ttore 1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tango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ttore 1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4" name="Segnaposto tes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tango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egnaposto contenut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1" name="Segnaposto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Segnaposto piè di pagin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ttore 1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ttore 1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egnaposto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Segnaposto piè di pagin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ttore 1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B49FF0-78EE-49AF-B8E0-4238C9E6F056}" type="datetimeFigureOut">
              <a:rPr lang="it-IT" smtClean="0"/>
              <a:pPr/>
              <a:t>06/10/2017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tango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30000A8-231E-40DC-A3B3-58B853DDAA82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573016"/>
            <a:ext cx="1008112" cy="1008112"/>
          </a:xfrm>
          <a:prstGeom prst="rect">
            <a:avLst/>
          </a:prstGeom>
          <a:noFill/>
        </p:spPr>
      </p:pic>
      <p:sp>
        <p:nvSpPr>
          <p:cNvPr id="6" name="Rettangolo 5"/>
          <p:cNvSpPr/>
          <p:nvPr/>
        </p:nvSpPr>
        <p:spPr>
          <a:xfrm>
            <a:off x="1773222" y="1052736"/>
            <a:ext cx="7160935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PERCORSO REGIONALE </a:t>
            </a:r>
            <a:endParaRPr lang="it-IT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it-IT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BRANCA </a:t>
            </a:r>
            <a: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E/G</a:t>
            </a:r>
            <a:r>
              <a:rPr lang="it-IT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progettualità</a:t>
            </a:r>
            <a:b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 </a:t>
            </a:r>
            <a:b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it-IT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competenza educative</a:t>
            </a:r>
            <a:endParaRPr lang="it-IT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661248"/>
            <a:ext cx="648072" cy="648072"/>
          </a:xfrm>
          <a:prstGeom prst="rect">
            <a:avLst/>
          </a:prstGeom>
          <a:noFill/>
        </p:spPr>
      </p:pic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143000"/>
          </a:xfrm>
        </p:spPr>
        <p:txBody>
          <a:bodyPr/>
          <a:lstStyle/>
          <a:p>
            <a:pPr lvl="0"/>
            <a:r>
              <a:rPr lang="it-IT" b="1" dirty="0" smtClean="0">
                <a:solidFill>
                  <a:schemeClr val="accent2"/>
                </a:solidFill>
              </a:rPr>
              <a:t>Ai </a:t>
            </a:r>
            <a:r>
              <a:rPr lang="it-IT" b="1" dirty="0" err="1" smtClean="0">
                <a:solidFill>
                  <a:schemeClr val="accent2"/>
                </a:solidFill>
              </a:rPr>
              <a:t>guidonicin</a:t>
            </a:r>
            <a:r>
              <a:rPr lang="it-IT" b="1" dirty="0" smtClean="0">
                <a:solidFill>
                  <a:schemeClr val="accent2"/>
                </a:solidFill>
              </a:rPr>
              <a:t>’n </a:t>
            </a:r>
            <a:r>
              <a:rPr lang="it-IT" b="1" dirty="0" smtClean="0">
                <a:solidFill>
                  <a:schemeClr val="accent2"/>
                </a:solidFill>
              </a:rPr>
              <a:t>fiera</a:t>
            </a:r>
            <a:endParaRPr lang="it-IT" b="1" dirty="0" smtClean="0">
              <a:solidFill>
                <a:schemeClr val="accent2"/>
              </a:solidFill>
            </a:endParaRPr>
          </a:p>
        </p:txBody>
      </p:sp>
      <p:sp>
        <p:nvSpPr>
          <p:cNvPr id="9" name="Segnaposto contenuto 15"/>
          <p:cNvSpPr txBox="1">
            <a:spLocks/>
          </p:cNvSpPr>
          <p:nvPr/>
        </p:nvSpPr>
        <p:spPr>
          <a:xfrm>
            <a:off x="395536" y="1412776"/>
            <a:ext cx="8219256" cy="5184576"/>
          </a:xfrm>
          <a:prstGeom prst="rect">
            <a:avLst/>
          </a:prstGeom>
        </p:spPr>
        <p:txBody>
          <a:bodyPr vert="horz" numCol="3">
            <a:normAutofit fontScale="85000" lnSpcReduction="20000"/>
          </a:bodyPr>
          <a:lstStyle/>
          <a:p>
            <a:r>
              <a:rPr lang="it-IT" dirty="0" smtClean="0"/>
              <a:t>Pensare o non pensare che</a:t>
            </a:r>
          </a:p>
          <a:p>
            <a:r>
              <a:rPr lang="it-IT" dirty="0" smtClean="0"/>
              <a:t>È un sogno utopico</a:t>
            </a:r>
          </a:p>
          <a:p>
            <a:r>
              <a:rPr lang="it-IT" dirty="0" smtClean="0"/>
              <a:t>Nella squadriglia sono anni che io litigo</a:t>
            </a:r>
          </a:p>
          <a:p>
            <a:r>
              <a:rPr lang="it-IT" dirty="0" smtClean="0"/>
              <a:t>Nella mia sede 2x3 sto troppo comodo</a:t>
            </a:r>
          </a:p>
          <a:p>
            <a:r>
              <a:rPr lang="it-IT" dirty="0" smtClean="0"/>
              <a:t>Specialità o un </a:t>
            </a:r>
            <a:r>
              <a:rPr lang="it-IT" dirty="0" err="1" smtClean="0"/>
              <a:t>brevett</a:t>
            </a:r>
            <a:endParaRPr lang="it-IT" dirty="0" smtClean="0"/>
          </a:p>
          <a:p>
            <a:r>
              <a:rPr lang="it-IT" dirty="0" smtClean="0"/>
              <a:t>So </a:t>
            </a:r>
            <a:r>
              <a:rPr lang="it-IT" dirty="0" err="1" smtClean="0"/>
              <a:t>tuttt</a:t>
            </a:r>
            <a:r>
              <a:rPr lang="it-IT" dirty="0" smtClean="0"/>
              <a:t> </a:t>
            </a:r>
            <a:r>
              <a:rPr lang="it-IT" dirty="0" err="1" smtClean="0"/>
              <a:t>scoutologi</a:t>
            </a:r>
            <a:endParaRPr lang="it-IT" dirty="0" smtClean="0"/>
          </a:p>
          <a:p>
            <a:r>
              <a:rPr lang="it-IT" dirty="0" smtClean="0"/>
              <a:t>Sognar non basta ci vuoi te mi aiuti muoviti!</a:t>
            </a:r>
          </a:p>
          <a:p>
            <a:r>
              <a:rPr lang="it-IT" dirty="0" smtClean="0"/>
              <a:t>Lo sai l’impresa è </a:t>
            </a:r>
            <a:r>
              <a:rPr lang="it-IT" dirty="0" err="1" smtClean="0"/>
              <a:t>dèmodè</a:t>
            </a:r>
            <a:endParaRPr lang="it-IT" dirty="0" smtClean="0"/>
          </a:p>
          <a:p>
            <a:r>
              <a:rPr lang="it-IT" dirty="0" smtClean="0"/>
              <a:t>Fai cose facili</a:t>
            </a:r>
          </a:p>
          <a:p>
            <a:r>
              <a:rPr lang="it-IT" dirty="0" smtClean="0"/>
              <a:t>Impegni inutili</a:t>
            </a:r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III idea (quale idea?)</a:t>
            </a:r>
          </a:p>
          <a:p>
            <a:r>
              <a:rPr lang="it-IT" dirty="0" smtClean="0"/>
              <a:t>Ci vuol per realizzare</a:t>
            </a:r>
          </a:p>
          <a:p>
            <a:r>
              <a:rPr lang="it-IT" dirty="0" smtClean="0"/>
              <a:t>L’impresa (</a:t>
            </a:r>
            <a:r>
              <a:rPr lang="it-IT" dirty="0" err="1" smtClean="0"/>
              <a:t>IMPRESA</a:t>
            </a:r>
            <a:r>
              <a:rPr lang="it-IT" dirty="0" smtClean="0"/>
              <a:t>!!)</a:t>
            </a:r>
          </a:p>
          <a:p>
            <a:r>
              <a:rPr lang="it-IT" dirty="0" smtClean="0"/>
              <a:t>Specializzarmi io vorrei</a:t>
            </a:r>
          </a:p>
          <a:p>
            <a:r>
              <a:rPr lang="it-IT" dirty="0" smtClean="0"/>
              <a:t>Se aiuto mi darai</a:t>
            </a:r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Se il mondo vuoi cambiare</a:t>
            </a:r>
          </a:p>
          <a:p>
            <a:r>
              <a:rPr lang="it-IT" dirty="0" smtClean="0"/>
              <a:t>inizia a progettare</a:t>
            </a:r>
          </a:p>
          <a:p>
            <a:r>
              <a:rPr lang="it-IT" dirty="0" smtClean="0"/>
              <a:t>quel che sapete fare insieme</a:t>
            </a:r>
          </a:p>
          <a:p>
            <a:r>
              <a:rPr lang="it-IT" dirty="0" smtClean="0"/>
              <a:t>Impresa è occasione</a:t>
            </a:r>
          </a:p>
          <a:p>
            <a:r>
              <a:rPr lang="it-IT" dirty="0" smtClean="0"/>
              <a:t>Di collaborazione</a:t>
            </a:r>
          </a:p>
          <a:p>
            <a:r>
              <a:rPr lang="it-IT" dirty="0" smtClean="0"/>
              <a:t>Con tutta la squadriglia</a:t>
            </a:r>
            <a:r>
              <a:rPr lang="it-IT" dirty="0" smtClean="0"/>
              <a:t>!</a:t>
            </a:r>
          </a:p>
          <a:p>
            <a:endParaRPr lang="it-IT" dirty="0" smtClean="0"/>
          </a:p>
          <a:p>
            <a:r>
              <a:rPr lang="it-IT" b="1" dirty="0" smtClean="0"/>
              <a:t>Ai </a:t>
            </a:r>
            <a:r>
              <a:rPr lang="it-IT" b="1" dirty="0" err="1" smtClean="0"/>
              <a:t>guidoncini</a:t>
            </a:r>
            <a:r>
              <a:rPr lang="it-IT" b="1" dirty="0" smtClean="0"/>
              <a:t>’n fiera!</a:t>
            </a:r>
            <a:endParaRPr lang="it-IT" dirty="0" smtClean="0"/>
          </a:p>
          <a:p>
            <a:r>
              <a:rPr lang="it-IT" b="1" dirty="0" smtClean="0"/>
              <a:t>Ai </a:t>
            </a:r>
            <a:r>
              <a:rPr lang="it-IT" b="1" dirty="0" err="1" smtClean="0"/>
              <a:t>guidoncini</a:t>
            </a:r>
            <a:r>
              <a:rPr lang="it-IT" b="1" dirty="0" smtClean="0"/>
              <a:t>’n fiera!</a:t>
            </a:r>
            <a:endParaRPr lang="it-IT" dirty="0" smtClean="0"/>
          </a:p>
          <a:p>
            <a:r>
              <a:rPr lang="it-IT" b="1" dirty="0" smtClean="0"/>
              <a:t>La bandierina verde!</a:t>
            </a:r>
            <a:endParaRPr lang="it-IT" dirty="0" smtClean="0"/>
          </a:p>
          <a:p>
            <a:r>
              <a:rPr lang="it-IT" b="1" dirty="0" smtClean="0"/>
              <a:t>Ai </a:t>
            </a:r>
            <a:r>
              <a:rPr lang="it-IT" b="1" dirty="0" err="1" smtClean="0"/>
              <a:t>guidoncini</a:t>
            </a:r>
            <a:r>
              <a:rPr lang="it-IT" b="1" dirty="0" smtClean="0"/>
              <a:t>’n fiera</a:t>
            </a:r>
            <a:r>
              <a:rPr lang="it-IT" b="1" dirty="0" smtClean="0"/>
              <a:t>!</a:t>
            </a:r>
          </a:p>
          <a:p>
            <a:endParaRPr lang="it-IT" dirty="0" smtClean="0"/>
          </a:p>
          <a:p>
            <a:r>
              <a:rPr lang="it-IT" dirty="0" smtClean="0"/>
              <a:t>Diario di bordo dice che</a:t>
            </a:r>
          </a:p>
          <a:p>
            <a:r>
              <a:rPr lang="it-IT" dirty="0" smtClean="0"/>
              <a:t>Son tutti abili</a:t>
            </a:r>
          </a:p>
          <a:p>
            <a:r>
              <a:rPr lang="it-IT" dirty="0" smtClean="0"/>
              <a:t>A trasformare i nostri sogni realizzabili</a:t>
            </a:r>
          </a:p>
          <a:p>
            <a:r>
              <a:rPr lang="it-IT" dirty="0" smtClean="0"/>
              <a:t>Coraggio vieni dai con me</a:t>
            </a:r>
          </a:p>
          <a:p>
            <a:r>
              <a:rPr lang="it-IT" dirty="0" smtClean="0"/>
              <a:t>E </a:t>
            </a:r>
            <a:r>
              <a:rPr lang="it-IT" dirty="0" err="1" smtClean="0"/>
              <a:t>impegnamoci</a:t>
            </a:r>
            <a:endParaRPr lang="it-IT" dirty="0" smtClean="0"/>
          </a:p>
          <a:p>
            <a:r>
              <a:rPr lang="it-IT" dirty="0" smtClean="0"/>
              <a:t>specializziamoci</a:t>
            </a:r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Mi </a:t>
            </a:r>
            <a:r>
              <a:rPr lang="it-IT" dirty="0" err="1" smtClean="0"/>
              <a:t>mi</a:t>
            </a:r>
            <a:r>
              <a:rPr lang="it-IT" dirty="0" smtClean="0"/>
              <a:t> </a:t>
            </a:r>
            <a:r>
              <a:rPr lang="it-IT" dirty="0" err="1" smtClean="0"/>
              <a:t>mi</a:t>
            </a:r>
            <a:r>
              <a:rPr lang="it-IT" dirty="0" smtClean="0"/>
              <a:t> Missione (sai cos’è?)</a:t>
            </a:r>
          </a:p>
          <a:p>
            <a:r>
              <a:rPr lang="it-IT" dirty="0" smtClean="0"/>
              <a:t>È una sorpresa</a:t>
            </a:r>
          </a:p>
          <a:p>
            <a:r>
              <a:rPr lang="it-IT" dirty="0" smtClean="0"/>
              <a:t>Siate pronti che</a:t>
            </a:r>
          </a:p>
          <a:p>
            <a:r>
              <a:rPr lang="it-IT" dirty="0" smtClean="0"/>
              <a:t>Specialità conquisterai</a:t>
            </a:r>
          </a:p>
          <a:p>
            <a:r>
              <a:rPr lang="it-IT" dirty="0" smtClean="0"/>
              <a:t>Brevettato tu sarai</a:t>
            </a:r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Vedi che meraviglia</a:t>
            </a:r>
          </a:p>
          <a:p>
            <a:r>
              <a:rPr lang="it-IT" dirty="0" smtClean="0"/>
              <a:t>Che tutta la squadriglia</a:t>
            </a:r>
          </a:p>
          <a:p>
            <a:r>
              <a:rPr lang="it-IT" dirty="0" smtClean="0"/>
              <a:t>Sì è specializzata, vittoria!</a:t>
            </a:r>
          </a:p>
          <a:p>
            <a:r>
              <a:rPr lang="it-IT" dirty="0" smtClean="0"/>
              <a:t>Due imprese e una missione</a:t>
            </a:r>
          </a:p>
          <a:p>
            <a:r>
              <a:rPr lang="it-IT" dirty="0" smtClean="0"/>
              <a:t>L’impegno e la passione</a:t>
            </a:r>
          </a:p>
          <a:p>
            <a:r>
              <a:rPr lang="it-IT" dirty="0" smtClean="0"/>
              <a:t>Al vento è il mio guidone</a:t>
            </a:r>
            <a:r>
              <a:rPr lang="it-IT" dirty="0" smtClean="0"/>
              <a:t>!</a:t>
            </a:r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b="1" dirty="0" smtClean="0"/>
              <a:t>Ai </a:t>
            </a:r>
            <a:r>
              <a:rPr lang="it-IT" b="1" dirty="0" err="1" smtClean="0"/>
              <a:t>guidoncini</a:t>
            </a:r>
            <a:r>
              <a:rPr lang="it-IT" b="1" dirty="0" smtClean="0"/>
              <a:t>’n fiera!</a:t>
            </a:r>
            <a:endParaRPr lang="it-IT" dirty="0" smtClean="0"/>
          </a:p>
          <a:p>
            <a:r>
              <a:rPr lang="it-IT" b="1" dirty="0" smtClean="0"/>
              <a:t>Ai </a:t>
            </a:r>
            <a:r>
              <a:rPr lang="it-IT" b="1" dirty="0" err="1" smtClean="0"/>
              <a:t>guidoncini</a:t>
            </a:r>
            <a:r>
              <a:rPr lang="it-IT" b="1" dirty="0" smtClean="0"/>
              <a:t>’n fiera!</a:t>
            </a:r>
            <a:endParaRPr lang="it-IT" dirty="0" smtClean="0"/>
          </a:p>
          <a:p>
            <a:r>
              <a:rPr lang="it-IT" b="1" dirty="0" smtClean="0"/>
              <a:t>La bandierina verde!</a:t>
            </a:r>
            <a:endParaRPr lang="it-IT" dirty="0" smtClean="0"/>
          </a:p>
          <a:p>
            <a:r>
              <a:rPr lang="it-IT" b="1" dirty="0" smtClean="0"/>
              <a:t>Ai </a:t>
            </a:r>
            <a:r>
              <a:rPr lang="it-IT" b="1" dirty="0" err="1" smtClean="0"/>
              <a:t>guidoncini</a:t>
            </a:r>
            <a:r>
              <a:rPr lang="it-IT" b="1" dirty="0" smtClean="0"/>
              <a:t>’n fiera!</a:t>
            </a:r>
            <a:endParaRPr lang="it-IT" dirty="0" smtClean="0"/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Se ci </a:t>
            </a:r>
            <a:r>
              <a:rPr lang="it-IT" dirty="0" err="1" smtClean="0"/>
              <a:t>impegnamo</a:t>
            </a:r>
            <a:r>
              <a:rPr lang="it-IT" dirty="0" smtClean="0"/>
              <a:t> tu lo sai</a:t>
            </a:r>
          </a:p>
          <a:p>
            <a:r>
              <a:rPr lang="it-IT" dirty="0" smtClean="0"/>
              <a:t>Saremo autonomi</a:t>
            </a:r>
          </a:p>
          <a:p>
            <a:r>
              <a:rPr lang="it-IT" dirty="0" smtClean="0"/>
              <a:t>La bandierina verde!</a:t>
            </a:r>
          </a:p>
          <a:p>
            <a:r>
              <a:rPr lang="it-IT" dirty="0" smtClean="0"/>
              <a:t>Ai </a:t>
            </a:r>
            <a:r>
              <a:rPr lang="it-IT" dirty="0" err="1" smtClean="0"/>
              <a:t>guidoncini</a:t>
            </a:r>
            <a:r>
              <a:rPr lang="it-IT" dirty="0" smtClean="0"/>
              <a:t>’n fiera!</a:t>
            </a:r>
          </a:p>
          <a:p>
            <a:r>
              <a:rPr lang="it-IT" dirty="0" smtClean="0"/>
              <a:t>La bandierina verde!</a:t>
            </a:r>
          </a:p>
          <a:p>
            <a:r>
              <a:rPr lang="it-IT" dirty="0" smtClean="0"/>
              <a:t>La Puglia c’è </a:t>
            </a:r>
            <a:r>
              <a:rPr lang="it-IT" dirty="0" err="1" smtClean="0"/>
              <a:t>Alè</a:t>
            </a:r>
            <a:endParaRPr lang="it-IT" dirty="0" smtClean="0"/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Vedi che meraviglia</a:t>
            </a:r>
          </a:p>
          <a:p>
            <a:r>
              <a:rPr lang="it-IT" dirty="0" smtClean="0"/>
              <a:t>Che tutta la squadriglia</a:t>
            </a:r>
          </a:p>
          <a:p>
            <a:r>
              <a:rPr lang="it-IT" dirty="0" smtClean="0"/>
              <a:t>Sì è specializzata, vittoria!</a:t>
            </a:r>
          </a:p>
          <a:p>
            <a:r>
              <a:rPr lang="it-IT" dirty="0" smtClean="0"/>
              <a:t>Due imprese e una missione</a:t>
            </a:r>
          </a:p>
          <a:p>
            <a:r>
              <a:rPr lang="it-IT" dirty="0" smtClean="0"/>
              <a:t>L’impegno e la passione</a:t>
            </a:r>
          </a:p>
          <a:p>
            <a:r>
              <a:rPr lang="it-IT" dirty="0" smtClean="0"/>
              <a:t>Al vento è il mio guidone!</a:t>
            </a:r>
          </a:p>
          <a:p>
            <a:r>
              <a:rPr lang="it-IT" b="1" dirty="0" smtClean="0"/>
              <a:t>Ai </a:t>
            </a:r>
            <a:r>
              <a:rPr lang="it-IT" b="1" dirty="0" err="1" smtClean="0"/>
              <a:t>guidoncini</a:t>
            </a:r>
            <a:r>
              <a:rPr lang="it-IT" b="1" dirty="0" smtClean="0"/>
              <a:t>’n fiera!</a:t>
            </a:r>
            <a:endParaRPr lang="it-IT" dirty="0" smtClean="0"/>
          </a:p>
          <a:p>
            <a:r>
              <a:rPr lang="it-IT" b="1" dirty="0" smtClean="0"/>
              <a:t>Ai </a:t>
            </a:r>
            <a:r>
              <a:rPr lang="it-IT" b="1" dirty="0" err="1" smtClean="0"/>
              <a:t>guidoncini</a:t>
            </a:r>
            <a:r>
              <a:rPr lang="it-IT" b="1" dirty="0" smtClean="0"/>
              <a:t>’n fiera!</a:t>
            </a:r>
            <a:endParaRPr lang="it-IT" dirty="0" smtClean="0"/>
          </a:p>
          <a:p>
            <a:r>
              <a:rPr lang="it-IT" b="1" dirty="0" smtClean="0"/>
              <a:t>La bandierina verde!</a:t>
            </a:r>
            <a:endParaRPr lang="it-IT" dirty="0" smtClean="0"/>
          </a:p>
          <a:p>
            <a:r>
              <a:rPr lang="it-IT" b="1" dirty="0" smtClean="0"/>
              <a:t>Ai </a:t>
            </a:r>
            <a:r>
              <a:rPr lang="it-IT" b="1" dirty="0" err="1" smtClean="0"/>
              <a:t>guidoncini</a:t>
            </a:r>
            <a:r>
              <a:rPr lang="it-IT" b="1" dirty="0" smtClean="0"/>
              <a:t>’n fiera!</a:t>
            </a:r>
            <a:endParaRPr lang="it-IT" dirty="0" smtClean="0"/>
          </a:p>
          <a:p>
            <a:r>
              <a:rPr lang="it-IT" dirty="0" smtClean="0"/>
              <a:t> 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661248"/>
            <a:ext cx="648072" cy="648072"/>
          </a:xfrm>
          <a:prstGeom prst="rect">
            <a:avLst/>
          </a:prstGeom>
          <a:noFill/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>
                <a:solidFill>
                  <a:schemeClr val="accent2"/>
                </a:solidFill>
              </a:rPr>
              <a:t>CAPI</a:t>
            </a:r>
          </a:p>
        </p:txBody>
      </p:sp>
      <p:sp>
        <p:nvSpPr>
          <p:cNvPr id="8" name="Segnaposto contenuto 3"/>
          <p:cNvSpPr>
            <a:spLocks noGrp="1"/>
          </p:cNvSpPr>
          <p:nvPr/>
        </p:nvSpPr>
        <p:spPr>
          <a:xfrm>
            <a:off x="467544" y="1628800"/>
            <a:ext cx="7344816" cy="4098986"/>
          </a:xfrm>
          <a:prstGeom prst="rect">
            <a:avLst/>
          </a:prstGeom>
          <a:solidFill>
            <a:srgbClr val="FFCCFF"/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0"/>
              </a:spcBef>
              <a:buClr>
                <a:schemeClr val="tx2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2000" b="1" dirty="0"/>
              <a:t>INCONTRO </a:t>
            </a:r>
            <a:r>
              <a:rPr lang="it-IT" sz="2000" b="1" dirty="0" smtClean="0"/>
              <a:t>CAPI</a:t>
            </a:r>
            <a:endParaRPr lang="it-IT" sz="2000" b="1" dirty="0"/>
          </a:p>
          <a:p>
            <a:pPr algn="just">
              <a:spcBef>
                <a:spcPts val="3000"/>
              </a:spcBef>
              <a:buClr>
                <a:schemeClr val="tx2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2000" b="1" dirty="0"/>
              <a:t>STAGE TECNICI per </a:t>
            </a:r>
            <a:r>
              <a:rPr lang="it-IT" sz="2000" b="1" dirty="0" smtClean="0"/>
              <a:t>zone </a:t>
            </a:r>
            <a:r>
              <a:rPr lang="it-IT" sz="1800" dirty="0" smtClean="0"/>
              <a:t>(a </a:t>
            </a:r>
            <a:r>
              <a:rPr lang="it-IT" sz="1800" dirty="0"/>
              <a:t>cura di IABZ e Settore Competenza)</a:t>
            </a:r>
            <a:endParaRPr lang="it-IT" sz="1800" b="1" dirty="0"/>
          </a:p>
          <a:p>
            <a:pPr algn="just">
              <a:spcBef>
                <a:spcPts val="3000"/>
              </a:spcBef>
              <a:buClr>
                <a:schemeClr val="tx2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2000" b="1" dirty="0"/>
              <a:t>MAPPE DELLE </a:t>
            </a:r>
            <a:r>
              <a:rPr lang="it-IT" sz="2000" b="1" dirty="0" smtClean="0"/>
              <a:t>COMPETENZE </a:t>
            </a:r>
            <a:r>
              <a:rPr lang="it-IT" sz="1800" dirty="0" smtClean="0"/>
              <a:t>(a </a:t>
            </a:r>
            <a:r>
              <a:rPr lang="it-IT" sz="1800" dirty="0"/>
              <a:t>cura di IABZ e Settore Competenza)</a:t>
            </a:r>
          </a:p>
          <a:p>
            <a:pPr>
              <a:spcBef>
                <a:spcPts val="3000"/>
              </a:spcBef>
              <a:buClr>
                <a:schemeClr val="tx2">
                  <a:lumMod val="75000"/>
                  <a:lumOff val="25000"/>
                </a:schemeClr>
              </a:buClr>
              <a:buFont typeface="Wingdings" panose="05000000000000000000" pitchFamily="2" charset="2"/>
              <a:buChar char="ü"/>
            </a:pPr>
            <a:r>
              <a:rPr lang="it-IT" sz="2000" b="1" dirty="0"/>
              <a:t>COINVOLGIMENTO e INTENZIONALITÀ EDUCATIVA nel percorso della specialità di squadriglia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1143000"/>
          </a:xfrm>
        </p:spPr>
        <p:txBody>
          <a:bodyPr/>
          <a:lstStyle/>
          <a:p>
            <a:r>
              <a:rPr lang="it-IT" b="1" dirty="0" smtClean="0">
                <a:solidFill>
                  <a:schemeClr val="accent2"/>
                </a:solidFill>
              </a:rPr>
              <a:t>INCONTRO CAPI </a:t>
            </a:r>
            <a:r>
              <a:rPr lang="it-IT" b="1" dirty="0" err="1" smtClean="0">
                <a:solidFill>
                  <a:schemeClr val="accent2"/>
                </a:solidFill>
              </a:rPr>
              <a:t>DI</a:t>
            </a:r>
            <a:r>
              <a:rPr lang="it-IT" b="1" dirty="0" smtClean="0">
                <a:solidFill>
                  <a:schemeClr val="accent2"/>
                </a:solidFill>
              </a:rPr>
              <a:t> BRANCA E/G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7467600" cy="4197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IT" sz="76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  <a:ea typeface="+mj-ea"/>
                <a:cs typeface="+mj-cs"/>
              </a:rPr>
              <a:t>CI</a:t>
            </a:r>
            <a:r>
              <a:rPr lang="it-IT" sz="7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  <a:ea typeface="+mj-ea"/>
                <a:cs typeface="+mj-cs"/>
              </a:rPr>
              <a:t> ANDIAMO A BREVETTARE!</a:t>
            </a:r>
            <a:r>
              <a:rPr lang="it-IT" sz="8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  <a:ea typeface="+mj-ea"/>
                <a:cs typeface="+mj-cs"/>
              </a:rPr>
              <a:t/>
            </a:r>
            <a:br>
              <a:rPr lang="it-IT" sz="8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  <a:ea typeface="+mj-ea"/>
                <a:cs typeface="+mj-cs"/>
              </a:rPr>
            </a:br>
            <a:r>
              <a:rPr lang="it-IT" sz="6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  <a:ea typeface="+mj-ea"/>
                <a:cs typeface="+mj-cs"/>
              </a:rPr>
              <a:t>…e</a:t>
            </a:r>
            <a:r>
              <a:rPr lang="it-IT" sz="6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  <a:ea typeface="+mj-ea"/>
                <a:cs typeface="+mj-cs"/>
              </a:rPr>
              <a:t> tu, ce l’hai il </a:t>
            </a:r>
            <a:r>
              <a:rPr lang="it-IT" sz="8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anose="02020904090505020303" pitchFamily="18" charset="0"/>
                <a:ea typeface="+mj-ea"/>
                <a:cs typeface="+mj-cs"/>
              </a:rPr>
              <a:t>C</a:t>
            </a:r>
            <a:r>
              <a:rPr lang="it-IT" sz="6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  <a:ea typeface="+mj-ea"/>
                <a:cs typeface="+mj-cs"/>
              </a:rPr>
              <a:t>-Factor</a:t>
            </a:r>
            <a:r>
              <a:rPr lang="it-IT" sz="6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Juice ITC" panose="04040403040A02020202" pitchFamily="82" charset="0"/>
                <a:ea typeface="+mj-ea"/>
                <a:cs typeface="+mj-cs"/>
              </a:rPr>
              <a:t>?</a:t>
            </a:r>
            <a:endParaRPr lang="it-IT" dirty="0"/>
          </a:p>
        </p:txBody>
      </p:sp>
      <p:pic>
        <p:nvPicPr>
          <p:cNvPr id="4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661248"/>
            <a:ext cx="648072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>
                <a:solidFill>
                  <a:schemeClr val="accent2"/>
                </a:solidFill>
              </a:rPr>
              <a:t>CI</a:t>
            </a:r>
            <a:r>
              <a:rPr lang="it-IT" b="1" dirty="0" smtClean="0">
                <a:solidFill>
                  <a:schemeClr val="accent2"/>
                </a:solidFill>
              </a:rPr>
              <a:t> ANDIAMO A </a:t>
            </a:r>
            <a:r>
              <a:rPr lang="it-IT" b="1" dirty="0" err="1" smtClean="0">
                <a:solidFill>
                  <a:schemeClr val="accent2"/>
                </a:solidFill>
              </a:rPr>
              <a:t>BREVETTARE…</a:t>
            </a:r>
            <a:endParaRPr lang="it-IT" b="1" dirty="0">
              <a:solidFill>
                <a:schemeClr val="accent2"/>
              </a:solidFill>
            </a:endParaRPr>
          </a:p>
        </p:txBody>
      </p:sp>
      <p:pic>
        <p:nvPicPr>
          <p:cNvPr id="8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661248"/>
            <a:ext cx="648072" cy="648072"/>
          </a:xfrm>
          <a:prstGeom prst="rect">
            <a:avLst/>
          </a:prstGeom>
          <a:noFill/>
        </p:spPr>
      </p:pic>
      <p:sp>
        <p:nvSpPr>
          <p:cNvPr id="16" name="Segnaposto contenuto 1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 numCol="2">
            <a:normAutofit fontScale="70000" lnSpcReduction="20000"/>
          </a:bodyPr>
          <a:lstStyle/>
          <a:p>
            <a:pPr marL="0" indent="0">
              <a:buNone/>
            </a:pPr>
            <a:r>
              <a:rPr lang="it-IT" dirty="0" smtClean="0"/>
              <a:t>Ma guarda </a:t>
            </a:r>
            <a:r>
              <a:rPr lang="it-IT" dirty="0" err="1" smtClean="0"/>
              <a:t>sti</a:t>
            </a:r>
            <a:r>
              <a:rPr lang="it-IT" dirty="0" smtClean="0"/>
              <a:t> ragazzi</a:t>
            </a:r>
            <a:br>
              <a:rPr lang="it-IT" dirty="0" smtClean="0"/>
            </a:br>
            <a:r>
              <a:rPr lang="it-IT" dirty="0" smtClean="0"/>
              <a:t>quando vedono una stella</a:t>
            </a:r>
            <a:br>
              <a:rPr lang="it-IT" dirty="0" smtClean="0"/>
            </a:br>
            <a:r>
              <a:rPr lang="it-IT" dirty="0" smtClean="0"/>
              <a:t>immaginano il mondo a colori</a:t>
            </a:r>
            <a:br>
              <a:rPr lang="it-IT" dirty="0" smtClean="0"/>
            </a:br>
            <a:r>
              <a:rPr lang="it-IT" dirty="0" smtClean="0"/>
              <a:t>e cominciano a ideare</a:t>
            </a:r>
            <a:br>
              <a:rPr lang="it-IT" dirty="0" smtClean="0"/>
            </a:br>
            <a:r>
              <a:rPr lang="it-IT" dirty="0" smtClean="0"/>
              <a:t>quello che gli piace</a:t>
            </a:r>
          </a:p>
          <a:p>
            <a:pPr marL="0" indent="0">
              <a:buNone/>
            </a:pPr>
            <a:r>
              <a:rPr lang="it-IT" dirty="0" smtClean="0"/>
              <a:t>Voglio fare sempre fiesta, ma come si fa</a:t>
            </a:r>
            <a:br>
              <a:rPr lang="it-IT" dirty="0" smtClean="0"/>
            </a:br>
            <a:r>
              <a:rPr lang="it-IT" dirty="0" smtClean="0"/>
              <a:t>sto reparto non funziona che noia mi da</a:t>
            </a:r>
            <a:br>
              <a:rPr lang="it-IT" dirty="0" smtClean="0"/>
            </a:br>
            <a:r>
              <a:rPr lang="it-IT" dirty="0" smtClean="0"/>
              <a:t>e ogni volta a riunione è sempre imbarazzante</a:t>
            </a:r>
            <a:br>
              <a:rPr lang="it-IT" dirty="0" smtClean="0"/>
            </a:br>
            <a:r>
              <a:rPr lang="it-IT" dirty="0" smtClean="0"/>
              <a:t>vuoi fare tante cose ma invece niente</a:t>
            </a:r>
            <a:br>
              <a:rPr lang="it-IT" dirty="0" smtClean="0"/>
            </a:br>
            <a:r>
              <a:rPr lang="it-IT" dirty="0" smtClean="0"/>
              <a:t>riunione di squadriglia</a:t>
            </a:r>
            <a:br>
              <a:rPr lang="it-IT" dirty="0" smtClean="0"/>
            </a:br>
            <a:r>
              <a:rPr lang="it-IT" dirty="0" smtClean="0"/>
              <a:t>e aspetti: chi viene?</a:t>
            </a:r>
            <a:br>
              <a:rPr lang="it-IT" dirty="0" smtClean="0"/>
            </a:br>
            <a:r>
              <a:rPr lang="it-IT" dirty="0" smtClean="0"/>
              <a:t>voglio fare un progetto lo voglio fare bene</a:t>
            </a:r>
            <a:br>
              <a:rPr lang="it-IT" dirty="0" smtClean="0"/>
            </a:br>
            <a:r>
              <a:rPr lang="it-IT" dirty="0" smtClean="0"/>
              <a:t>è un’utopia?</a:t>
            </a:r>
            <a:br>
              <a:rPr lang="it-IT" dirty="0" smtClean="0"/>
            </a:br>
            <a:r>
              <a:rPr lang="it-IT" dirty="0" smtClean="0"/>
              <a:t>guarda sai lontano</a:t>
            </a:r>
            <a:br>
              <a:rPr lang="it-IT" dirty="0" smtClean="0"/>
            </a:br>
            <a:r>
              <a:rPr lang="it-IT" dirty="0" smtClean="0"/>
              <a:t>da cosa nasce cosa!</a:t>
            </a:r>
          </a:p>
          <a:p>
            <a:pPr marL="179388" indent="0">
              <a:buNone/>
            </a:pPr>
            <a:r>
              <a:rPr lang="it-IT" b="1" dirty="0" err="1" smtClean="0"/>
              <a:t>RIT.Voglio</a:t>
            </a:r>
            <a:r>
              <a:rPr lang="it-IT" b="1" dirty="0" smtClean="0"/>
              <a:t> fare un razzo</a:t>
            </a:r>
            <a:br>
              <a:rPr lang="it-IT" b="1" dirty="0" smtClean="0"/>
            </a:br>
            <a:r>
              <a:rPr lang="it-IT" b="1" dirty="0" smtClean="0"/>
              <a:t>ma dai ragiona</a:t>
            </a:r>
            <a:br>
              <a:rPr lang="it-IT" b="1" dirty="0" smtClean="0"/>
            </a:br>
            <a:r>
              <a:rPr lang="it-IT" b="1" dirty="0" smtClean="0"/>
              <a:t>non mi sembra proprio</a:t>
            </a:r>
            <a:br>
              <a:rPr lang="it-IT" b="1" dirty="0" smtClean="0"/>
            </a:br>
            <a:r>
              <a:rPr lang="it-IT" b="1" dirty="0" smtClean="0"/>
              <a:t>un’</a:t>
            </a:r>
            <a:r>
              <a:rPr lang="it-IT" b="1" dirty="0" err="1" smtClean="0"/>
              <a:t>ideona</a:t>
            </a:r>
            <a:r>
              <a:rPr lang="it-IT" b="1" dirty="0" smtClean="0"/>
              <a:t/>
            </a:r>
            <a:br>
              <a:rPr lang="it-IT" b="1" dirty="0" smtClean="0"/>
            </a:br>
            <a:r>
              <a:rPr lang="it-IT" b="1" dirty="0" smtClean="0"/>
              <a:t>quel che devi fare</a:t>
            </a:r>
            <a:br>
              <a:rPr lang="it-IT" b="1" dirty="0" smtClean="0"/>
            </a:br>
            <a:r>
              <a:rPr lang="it-IT" b="1" dirty="0" smtClean="0"/>
              <a:t>è sol sognare</a:t>
            </a:r>
            <a:br>
              <a:rPr lang="it-IT" b="1" dirty="0" smtClean="0"/>
            </a:br>
            <a:r>
              <a:rPr lang="it-IT" b="1" dirty="0" smtClean="0"/>
              <a:t>con le competenze</a:t>
            </a:r>
            <a:br>
              <a:rPr lang="it-IT" b="1" dirty="0" smtClean="0"/>
            </a:br>
            <a:r>
              <a:rPr lang="it-IT" b="1" dirty="0" smtClean="0"/>
              <a:t>la legatura la sai fare</a:t>
            </a:r>
            <a:br>
              <a:rPr lang="it-IT" b="1" dirty="0" smtClean="0"/>
            </a:br>
            <a:r>
              <a:rPr lang="it-IT" b="1" dirty="0" smtClean="0"/>
              <a:t>(ci andiamo a brevettare)</a:t>
            </a:r>
            <a:br>
              <a:rPr lang="it-IT" b="1" dirty="0" smtClean="0"/>
            </a:br>
            <a:r>
              <a:rPr lang="it-IT" b="1" dirty="0" smtClean="0"/>
              <a:t>la cartina decifrare</a:t>
            </a:r>
            <a:br>
              <a:rPr lang="it-IT" b="1" dirty="0" smtClean="0"/>
            </a:br>
            <a:r>
              <a:rPr lang="it-IT" b="1" dirty="0" smtClean="0"/>
              <a:t>(ci andiamo a brevettare)</a:t>
            </a:r>
            <a:br>
              <a:rPr lang="it-IT" b="1" dirty="0" smtClean="0"/>
            </a:br>
            <a:r>
              <a:rPr lang="it-IT" b="1" dirty="0" smtClean="0"/>
              <a:t>tutto ciò lo puoi insegnare</a:t>
            </a:r>
            <a:br>
              <a:rPr lang="it-IT" b="1" dirty="0" smtClean="0"/>
            </a:br>
            <a:r>
              <a:rPr lang="it-IT" b="1" dirty="0" smtClean="0"/>
              <a:t>(ci andiamo a brevettare)</a:t>
            </a:r>
            <a:br>
              <a:rPr lang="it-IT" b="1" dirty="0" smtClean="0"/>
            </a:br>
            <a:r>
              <a:rPr lang="it-IT" b="1" dirty="0" smtClean="0"/>
              <a:t>nelle imprese tutto l’anno</a:t>
            </a:r>
            <a:br>
              <a:rPr lang="it-IT" b="1" dirty="0" smtClean="0"/>
            </a:br>
            <a:r>
              <a:rPr lang="it-IT" b="1" dirty="0" smtClean="0"/>
              <a:t>(ci andiamo a brevettare)</a:t>
            </a:r>
            <a:br>
              <a:rPr lang="it-IT" b="1" dirty="0" smtClean="0"/>
            </a:br>
            <a:r>
              <a:rPr lang="it-IT" b="1" dirty="0" smtClean="0"/>
              <a:t>(ci andiamo a brevettare)</a:t>
            </a:r>
          </a:p>
          <a:p>
            <a:pPr marL="179388" indent="0">
              <a:buNone/>
            </a:pPr>
            <a:r>
              <a:rPr lang="it-IT" dirty="0" smtClean="0"/>
              <a:t>Sai adesso ho capito come si fa</a:t>
            </a:r>
            <a:br>
              <a:rPr lang="it-IT" dirty="0" smtClean="0"/>
            </a:br>
            <a:r>
              <a:rPr lang="it-IT" dirty="0" smtClean="0"/>
              <a:t>il sentiero mi è più chiaro adesso si va</a:t>
            </a:r>
            <a:br>
              <a:rPr lang="it-IT" dirty="0" smtClean="0"/>
            </a:br>
            <a:r>
              <a:rPr lang="it-IT" dirty="0" smtClean="0"/>
              <a:t>sai non conta solo avere specialità</a:t>
            </a:r>
            <a:br>
              <a:rPr lang="it-IT" dirty="0" smtClean="0"/>
            </a:br>
            <a:r>
              <a:rPr lang="it-IT" dirty="0" smtClean="0"/>
              <a:t>competenza è segno di carità</a:t>
            </a:r>
            <a:br>
              <a:rPr lang="it-IT" dirty="0" smtClean="0"/>
            </a:br>
            <a:r>
              <a:rPr lang="it-IT" dirty="0" smtClean="0"/>
              <a:t>ragazzi tutti in coro dai!</a:t>
            </a:r>
          </a:p>
          <a:p>
            <a:pPr marL="179388" indent="0">
              <a:buNone/>
            </a:pPr>
            <a:r>
              <a:rPr lang="it-IT" b="1" dirty="0" err="1" smtClean="0"/>
              <a:t>RIT.Voglio</a:t>
            </a:r>
            <a:r>
              <a:rPr lang="it-IT" b="1" dirty="0" smtClean="0"/>
              <a:t> fare un </a:t>
            </a:r>
            <a:r>
              <a:rPr lang="it-IT" b="1" dirty="0" smtClean="0"/>
              <a:t>razzo</a:t>
            </a:r>
            <a:endParaRPr lang="it-IT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accent2"/>
                </a:solidFill>
              </a:rPr>
              <a:t>GLI OBIETTIVI DELL’INCONTRO:</a:t>
            </a:r>
          </a:p>
        </p:txBody>
      </p:sp>
      <p:pic>
        <p:nvPicPr>
          <p:cNvPr id="8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661248"/>
            <a:ext cx="648072" cy="648072"/>
          </a:xfrm>
          <a:prstGeom prst="rect">
            <a:avLst/>
          </a:prstGeom>
          <a:noFill/>
        </p:spPr>
      </p:pic>
      <p:sp>
        <p:nvSpPr>
          <p:cNvPr id="22" name="Segnaposto contenuto 3"/>
          <p:cNvSpPr>
            <a:spLocks noGrp="1"/>
          </p:cNvSpPr>
          <p:nvPr/>
        </p:nvSpPr>
        <p:spPr>
          <a:xfrm>
            <a:off x="176920" y="1841228"/>
            <a:ext cx="8765549" cy="377892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1800"/>
              </a:spcBef>
              <a:buClr>
                <a:srgbClr val="FF00FF"/>
              </a:buClr>
              <a:buFont typeface="Wingdings" panose="05000000000000000000" pitchFamily="2" charset="2"/>
              <a:buChar char="§"/>
            </a:pPr>
            <a:r>
              <a:rPr lang="it-IT" sz="2000" b="1" dirty="0"/>
              <a:t>capire i BISOGNI </a:t>
            </a:r>
            <a:r>
              <a:rPr lang="it-IT" sz="2000" b="1" dirty="0" smtClean="0"/>
              <a:t>PEDAGOGICI </a:t>
            </a:r>
            <a:r>
              <a:rPr lang="it-IT" sz="2000" b="1" dirty="0"/>
              <a:t>degli adolescenti</a:t>
            </a:r>
          </a:p>
        </p:txBody>
      </p:sp>
      <p:sp>
        <p:nvSpPr>
          <p:cNvPr id="23" name="Segnaposto contenuto 3"/>
          <p:cNvSpPr>
            <a:spLocks noGrp="1"/>
          </p:cNvSpPr>
          <p:nvPr/>
        </p:nvSpPr>
        <p:spPr>
          <a:xfrm>
            <a:off x="176922" y="3212976"/>
            <a:ext cx="8765550" cy="72008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00FF"/>
              </a:buClr>
              <a:buFont typeface="Wingdings" panose="05000000000000000000" pitchFamily="2" charset="2"/>
              <a:buChar char="§"/>
            </a:pPr>
            <a:r>
              <a:rPr lang="it-IT" sz="2000" b="1" dirty="0"/>
              <a:t>saper PROGETTARE con intenzionalità, mantenendo il PROTAGONISMO dei ragazzi</a:t>
            </a:r>
          </a:p>
          <a:p>
            <a:pPr>
              <a:spcBef>
                <a:spcPts val="1800"/>
              </a:spcBef>
              <a:buClr>
                <a:srgbClr val="FF00FF"/>
              </a:buClr>
              <a:buFont typeface="Wingdings" panose="05000000000000000000" pitchFamily="2" charset="2"/>
              <a:buChar char="Ø"/>
            </a:pPr>
            <a:endParaRPr lang="it-IT" sz="2400" dirty="0"/>
          </a:p>
        </p:txBody>
      </p:sp>
      <p:sp>
        <p:nvSpPr>
          <p:cNvPr id="24" name="Segnaposto contenuto 3"/>
          <p:cNvSpPr>
            <a:spLocks noGrp="1"/>
          </p:cNvSpPr>
          <p:nvPr/>
        </p:nvSpPr>
        <p:spPr>
          <a:xfrm>
            <a:off x="176922" y="4103311"/>
            <a:ext cx="8643549" cy="621833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00FF"/>
              </a:buClr>
              <a:buFont typeface="Wingdings" panose="05000000000000000000" pitchFamily="2" charset="2"/>
              <a:buChar char="§"/>
            </a:pPr>
            <a:r>
              <a:rPr lang="it-IT" sz="2000" b="1" dirty="0"/>
              <a:t>ACCRESCERE e VALORIZZARE la propria COMPETENZA</a:t>
            </a:r>
          </a:p>
        </p:txBody>
      </p:sp>
      <p:sp>
        <p:nvSpPr>
          <p:cNvPr id="25" name="Segnaposto contenuto 3"/>
          <p:cNvSpPr>
            <a:spLocks noGrp="1"/>
          </p:cNvSpPr>
          <p:nvPr/>
        </p:nvSpPr>
        <p:spPr>
          <a:xfrm>
            <a:off x="176920" y="2415047"/>
            <a:ext cx="8765549" cy="725921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00FF"/>
              </a:buClr>
              <a:buFont typeface="Wingdings" panose="05000000000000000000" pitchFamily="2" charset="2"/>
              <a:buChar char="§"/>
            </a:pPr>
            <a:r>
              <a:rPr lang="it-IT" sz="2000" b="1" dirty="0"/>
              <a:t>conoscere gli STRUMENTI del METODO e saperli usare con INTENZIONALITA’</a:t>
            </a:r>
          </a:p>
        </p:txBody>
      </p:sp>
      <p:sp>
        <p:nvSpPr>
          <p:cNvPr id="26" name="Rettangolo 25"/>
          <p:cNvSpPr/>
          <p:nvPr/>
        </p:nvSpPr>
        <p:spPr>
          <a:xfrm>
            <a:off x="199156" y="4663261"/>
            <a:ext cx="8621315" cy="101566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indent="-274320">
              <a:spcBef>
                <a:spcPts val="1800"/>
              </a:spcBef>
              <a:buClr>
                <a:srgbClr val="FF00FF"/>
              </a:buClr>
              <a:buSzPct val="95000"/>
              <a:buFont typeface="Wingdings" panose="05000000000000000000" pitchFamily="2" charset="2"/>
              <a:buChar char="§"/>
            </a:pPr>
            <a:r>
              <a:rPr lang="it-IT" sz="2000" b="1" dirty="0"/>
              <a:t>approfondire il messaggio di Cristo attraverso gli STRUMENTI della branca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661248"/>
            <a:ext cx="648072" cy="648072"/>
          </a:xfrm>
          <a:prstGeom prst="rect">
            <a:avLst/>
          </a:prstGeom>
          <a:noFill/>
        </p:spPr>
      </p:pic>
      <p:sp>
        <p:nvSpPr>
          <p:cNvPr id="13" name="Titolo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I CONTENUTI </a:t>
            </a:r>
            <a:r>
              <a:rPr lang="it-IT" b="1" dirty="0" smtClean="0">
                <a:solidFill>
                  <a:schemeClr val="accent2"/>
                </a:solidFill>
              </a:rPr>
              <a:t>FORMATIVI DELL’INCONTRO</a:t>
            </a:r>
            <a:r>
              <a:rPr lang="it-IT" b="1" dirty="0" smtClean="0">
                <a:solidFill>
                  <a:schemeClr val="accent2"/>
                </a:solidFill>
              </a:rPr>
              <a:t>:</a:t>
            </a:r>
          </a:p>
        </p:txBody>
      </p:sp>
      <p:sp>
        <p:nvSpPr>
          <p:cNvPr id="14" name="Segnaposto contenuto 3"/>
          <p:cNvSpPr>
            <a:spLocks noGrp="1"/>
          </p:cNvSpPr>
          <p:nvPr/>
        </p:nvSpPr>
        <p:spPr>
          <a:xfrm>
            <a:off x="177361" y="2033464"/>
            <a:ext cx="8762959" cy="60344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it-IT" sz="2400" b="1" dirty="0"/>
              <a:t> approfondire lo stretto legame sentiero-impresa</a:t>
            </a:r>
            <a:endParaRPr lang="it-IT" sz="2800" dirty="0"/>
          </a:p>
        </p:txBody>
      </p:sp>
      <p:sp>
        <p:nvSpPr>
          <p:cNvPr id="15" name="Segnaposto contenuto 3"/>
          <p:cNvSpPr>
            <a:spLocks noGrp="1"/>
          </p:cNvSpPr>
          <p:nvPr/>
        </p:nvSpPr>
        <p:spPr>
          <a:xfrm>
            <a:off x="177361" y="2727920"/>
            <a:ext cx="8512589" cy="9171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it-IT" sz="2400" b="1" dirty="0"/>
              <a:t> valorizzare la progettazione in Branca E/G (la competenza si traduce in PROGETTO!!!)</a:t>
            </a:r>
            <a:endParaRPr lang="it-IT" sz="2800" dirty="0"/>
          </a:p>
        </p:txBody>
      </p:sp>
      <p:sp>
        <p:nvSpPr>
          <p:cNvPr id="16" name="Segnaposto contenuto 3"/>
          <p:cNvSpPr>
            <a:spLocks noGrp="1"/>
          </p:cNvSpPr>
          <p:nvPr/>
        </p:nvSpPr>
        <p:spPr>
          <a:xfrm>
            <a:off x="177362" y="3789040"/>
            <a:ext cx="8710378" cy="9361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it-IT" sz="2400" b="1" dirty="0"/>
              <a:t> riscoprire la valenza educativa e valorizzare gli strumenti della competenza</a:t>
            </a:r>
          </a:p>
        </p:txBody>
      </p:sp>
      <p:sp>
        <p:nvSpPr>
          <p:cNvPr id="17" name="Segnaposto contenuto 3"/>
          <p:cNvSpPr>
            <a:spLocks noGrp="1"/>
          </p:cNvSpPr>
          <p:nvPr/>
        </p:nvSpPr>
        <p:spPr>
          <a:xfrm>
            <a:off x="26277" y="900604"/>
            <a:ext cx="9164867" cy="92772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800"/>
              </a:spcBef>
              <a:buClr>
                <a:srgbClr val="6666FF"/>
              </a:buClr>
              <a:buNone/>
            </a:pPr>
            <a:endParaRPr lang="it-IT" sz="2800" spc="300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NELLO </a:t>
            </a:r>
            <a:r>
              <a:rPr lang="it-IT" b="1" dirty="0" err="1" smtClean="0">
                <a:solidFill>
                  <a:schemeClr val="accent2"/>
                </a:solidFill>
              </a:rPr>
              <a:t>SPECIFICO…</a:t>
            </a:r>
            <a:endParaRPr lang="it-IT" dirty="0"/>
          </a:p>
        </p:txBody>
      </p:sp>
      <p:pic>
        <p:nvPicPr>
          <p:cNvPr id="8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661248"/>
            <a:ext cx="648072" cy="64807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024372" y="-784012"/>
            <a:ext cx="2808311" cy="835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832648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		MAPPA DELLE REALIZZAZIONI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	LABORATORI</a:t>
            </a:r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endParaRPr lang="it-IT" dirty="0" smtClean="0"/>
          </a:p>
          <a:p>
            <a:pPr>
              <a:buNone/>
            </a:pPr>
            <a:r>
              <a:rPr lang="it-IT" dirty="0" smtClean="0"/>
              <a:t>		INTERVENTO PLENARIA</a:t>
            </a:r>
            <a:endParaRPr lang="it-IT" dirty="0"/>
          </a:p>
        </p:txBody>
      </p:sp>
      <p:pic>
        <p:nvPicPr>
          <p:cNvPr id="7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661248"/>
            <a:ext cx="648072" cy="648072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395536" y="188640"/>
            <a:ext cx="582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</a:t>
            </a:r>
            <a:endParaRPr lang="it-IT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395536" y="1124744"/>
            <a:ext cx="582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</a:t>
            </a:r>
            <a:endParaRPr lang="it-IT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Freccia in giù 12"/>
          <p:cNvSpPr/>
          <p:nvPr/>
        </p:nvSpPr>
        <p:spPr>
          <a:xfrm rot="16200000">
            <a:off x="4098808" y="11658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4932040" y="1268760"/>
            <a:ext cx="3600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 smtClean="0"/>
              <a:t>bisogni pedagogici a cui risponde lo strumento e le potenzialità educative, le criticità che i capi/ragazzi incontrano e possibili soluzioni. </a:t>
            </a:r>
            <a:endParaRPr lang="it-IT" sz="2000" dirty="0"/>
          </a:p>
        </p:txBody>
      </p:sp>
      <p:sp>
        <p:nvSpPr>
          <p:cNvPr id="15" name="Ovale 14"/>
          <p:cNvSpPr/>
          <p:nvPr/>
        </p:nvSpPr>
        <p:spPr>
          <a:xfrm>
            <a:off x="683568" y="3573016"/>
            <a:ext cx="1872208" cy="91440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Ruolo del Capo/Staff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6" name="Ovale 15"/>
          <p:cNvSpPr/>
          <p:nvPr/>
        </p:nvSpPr>
        <p:spPr>
          <a:xfrm>
            <a:off x="1043608" y="4653136"/>
            <a:ext cx="1872208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Ruolo del Capo </a:t>
            </a:r>
            <a:r>
              <a:rPr lang="it-IT" dirty="0" err="1" smtClean="0">
                <a:solidFill>
                  <a:schemeClr val="tx1"/>
                </a:solidFill>
              </a:rPr>
              <a:t>Sq</a:t>
            </a:r>
            <a:r>
              <a:rPr lang="it-IT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7" name="Ovale 16"/>
          <p:cNvSpPr/>
          <p:nvPr/>
        </p:nvSpPr>
        <p:spPr>
          <a:xfrm>
            <a:off x="3347864" y="4293096"/>
            <a:ext cx="1872208" cy="914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I Consigli</a:t>
            </a:r>
          </a:p>
        </p:txBody>
      </p:sp>
      <p:sp>
        <p:nvSpPr>
          <p:cNvPr id="18" name="Ovale 17"/>
          <p:cNvSpPr/>
          <p:nvPr/>
        </p:nvSpPr>
        <p:spPr>
          <a:xfrm>
            <a:off x="5292080" y="4653136"/>
            <a:ext cx="2135088" cy="914400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La specialità individuale</a:t>
            </a:r>
          </a:p>
        </p:txBody>
      </p:sp>
      <p:sp>
        <p:nvSpPr>
          <p:cNvPr id="19" name="Ovale 18"/>
          <p:cNvSpPr/>
          <p:nvPr/>
        </p:nvSpPr>
        <p:spPr>
          <a:xfrm>
            <a:off x="3275856" y="3140968"/>
            <a:ext cx="2063080" cy="9144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Il brevetto di competenza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0" name="Ovale 19"/>
          <p:cNvSpPr/>
          <p:nvPr/>
        </p:nvSpPr>
        <p:spPr>
          <a:xfrm>
            <a:off x="467544" y="2276872"/>
            <a:ext cx="27111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Le carte di specialità e competenza</a:t>
            </a:r>
          </a:p>
        </p:txBody>
      </p:sp>
      <p:sp>
        <p:nvSpPr>
          <p:cNvPr id="22" name="Ovale 21"/>
          <p:cNvSpPr/>
          <p:nvPr/>
        </p:nvSpPr>
        <p:spPr>
          <a:xfrm>
            <a:off x="5940152" y="3429000"/>
            <a:ext cx="2711152" cy="9144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I Maestri di specialità e competenza</a:t>
            </a:r>
          </a:p>
        </p:txBody>
      </p:sp>
      <p:sp>
        <p:nvSpPr>
          <p:cNvPr id="23" name="Rettangolo 22"/>
          <p:cNvSpPr/>
          <p:nvPr/>
        </p:nvSpPr>
        <p:spPr>
          <a:xfrm>
            <a:off x="395536" y="5530006"/>
            <a:ext cx="582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</a:t>
            </a:r>
            <a:endParaRPr lang="it-IT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>
                <a:solidFill>
                  <a:schemeClr val="accent2"/>
                </a:solidFill>
              </a:rPr>
              <a:t>UN PO’ </a:t>
            </a:r>
            <a:r>
              <a:rPr lang="it-IT" b="1" dirty="0" err="1" smtClean="0">
                <a:solidFill>
                  <a:schemeClr val="accent2"/>
                </a:solidFill>
              </a:rPr>
              <a:t>DI</a:t>
            </a:r>
            <a:r>
              <a:rPr lang="it-IT" b="1" dirty="0" smtClean="0">
                <a:solidFill>
                  <a:schemeClr val="accent2"/>
                </a:solidFill>
              </a:rPr>
              <a:t> NUMERI DAI GNF</a:t>
            </a:r>
            <a:endParaRPr lang="it-IT" dirty="0"/>
          </a:p>
        </p:txBody>
      </p:sp>
      <p:pic>
        <p:nvPicPr>
          <p:cNvPr id="6" name="Picture 4" descr="https://egpuglia.files.wordpress.com/2012/01/icona-e-g-x-office.png?w=150&amp;h=1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5661248"/>
            <a:ext cx="648072" cy="648072"/>
          </a:xfrm>
          <a:prstGeom prst="rect">
            <a:avLst/>
          </a:prstGeom>
          <a:noFill/>
        </p:spPr>
      </p:pic>
      <p:sp>
        <p:nvSpPr>
          <p:cNvPr id="8" name="Segnaposto contenuto 3"/>
          <p:cNvSpPr>
            <a:spLocks noGrp="1"/>
          </p:cNvSpPr>
          <p:nvPr/>
        </p:nvSpPr>
        <p:spPr>
          <a:xfrm>
            <a:off x="177361" y="1700808"/>
            <a:ext cx="8762959" cy="60344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it-IT" sz="2400" b="1" dirty="0"/>
              <a:t> </a:t>
            </a:r>
            <a:r>
              <a:rPr lang="it-IT" sz="2400" b="1" dirty="0" smtClean="0"/>
              <a:t>0,9 è il numero delle Specialità conquistate per EG</a:t>
            </a:r>
            <a:endParaRPr lang="it-IT" sz="2800" dirty="0"/>
          </a:p>
        </p:txBody>
      </p:sp>
      <p:sp>
        <p:nvSpPr>
          <p:cNvPr id="9" name="Segnaposto contenuto 3"/>
          <p:cNvSpPr>
            <a:spLocks noGrp="1"/>
          </p:cNvSpPr>
          <p:nvPr/>
        </p:nvSpPr>
        <p:spPr>
          <a:xfrm>
            <a:off x="177361" y="2395264"/>
            <a:ext cx="8512589" cy="9171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it-IT" sz="2400" b="1" dirty="0"/>
              <a:t> </a:t>
            </a:r>
            <a:r>
              <a:rPr lang="it-IT" sz="2400" b="1" dirty="0" smtClean="0"/>
              <a:t>16/134 sono le Squadriglie in cui non è stata conquistata neanche 1 Specialità</a:t>
            </a:r>
            <a:endParaRPr lang="it-IT" sz="2800" dirty="0"/>
          </a:p>
        </p:txBody>
      </p:sp>
      <p:sp>
        <p:nvSpPr>
          <p:cNvPr id="10" name="Segnaposto contenuto 3"/>
          <p:cNvSpPr>
            <a:spLocks noGrp="1"/>
          </p:cNvSpPr>
          <p:nvPr/>
        </p:nvSpPr>
        <p:spPr>
          <a:xfrm>
            <a:off x="177362" y="3456384"/>
            <a:ext cx="8710378" cy="9361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it-IT" sz="2400" b="1" dirty="0"/>
              <a:t> </a:t>
            </a:r>
            <a:r>
              <a:rPr lang="it-IT" sz="2400" b="1" dirty="0" smtClean="0"/>
              <a:t>95 sono i brevetti conquistati in totale (0,1 per EG)</a:t>
            </a:r>
            <a:endParaRPr lang="it-IT" sz="2400" b="1" dirty="0"/>
          </a:p>
        </p:txBody>
      </p:sp>
      <p:sp>
        <p:nvSpPr>
          <p:cNvPr id="11" name="Segnaposto contenuto 3"/>
          <p:cNvSpPr>
            <a:spLocks noGrp="1"/>
          </p:cNvSpPr>
          <p:nvPr/>
        </p:nvSpPr>
        <p:spPr>
          <a:xfrm>
            <a:off x="179512" y="4195464"/>
            <a:ext cx="8512589" cy="9171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it-IT" sz="2400" b="1" dirty="0"/>
              <a:t> </a:t>
            </a:r>
            <a:r>
              <a:rPr lang="it-IT" sz="2400" b="1" dirty="0" smtClean="0"/>
              <a:t>78/134 sono le Squadriglie in cui non è stato conquistato neanche 1 Brevetto</a:t>
            </a:r>
            <a:endParaRPr lang="it-IT" sz="2800" dirty="0"/>
          </a:p>
        </p:txBody>
      </p:sp>
      <p:sp>
        <p:nvSpPr>
          <p:cNvPr id="12" name="Segnaposto contenuto 3"/>
          <p:cNvSpPr>
            <a:spLocks noGrp="1"/>
          </p:cNvSpPr>
          <p:nvPr/>
        </p:nvSpPr>
        <p:spPr>
          <a:xfrm>
            <a:off x="177361" y="5176192"/>
            <a:ext cx="8512589" cy="142116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buClr>
                <a:srgbClr val="FF6600"/>
              </a:buClr>
              <a:buFont typeface="Wingdings" panose="05000000000000000000" pitchFamily="2" charset="2"/>
              <a:buChar char="v"/>
            </a:pPr>
            <a:r>
              <a:rPr lang="it-IT" sz="2400" b="1" dirty="0"/>
              <a:t> </a:t>
            </a:r>
            <a:r>
              <a:rPr lang="it-IT" sz="2400" b="1" dirty="0" smtClean="0"/>
              <a:t>nella maggior parte dei Diari di Bordo, le </a:t>
            </a:r>
            <a:r>
              <a:rPr lang="it-IT" sz="2400" b="1" dirty="0" err="1" smtClean="0"/>
              <a:t>Sq</a:t>
            </a:r>
            <a:r>
              <a:rPr lang="it-IT" sz="2400" b="1" dirty="0" smtClean="0"/>
              <a:t>. parlano di come hanno scelto le imprese, in funzione anche dei sentieri!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oggia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Loggia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oggia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433</TotalTime>
  <Words>340</Words>
  <Application>Microsoft Office PowerPoint</Application>
  <PresentationFormat>Presentazione su schermo (4:3)</PresentationFormat>
  <Paragraphs>131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Loggia</vt:lpstr>
      <vt:lpstr>Diapositiva 1</vt:lpstr>
      <vt:lpstr>CAPI</vt:lpstr>
      <vt:lpstr>INCONTRO CAPI DI BRANCA E/G</vt:lpstr>
      <vt:lpstr>CI ANDIAMO A BREVETTARE…</vt:lpstr>
      <vt:lpstr>GLI OBIETTIVI DELL’INCONTRO:</vt:lpstr>
      <vt:lpstr>I CONTENUTI FORMATIVI DELL’INCONTRO:</vt:lpstr>
      <vt:lpstr>NELLO SPECIFICO…</vt:lpstr>
      <vt:lpstr>Diapositiva 8</vt:lpstr>
      <vt:lpstr>UN PO’ DI NUMERI DAI GNF</vt:lpstr>
      <vt:lpstr>Ai guidonicin’n fiera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Asus</dc:creator>
  <cp:lastModifiedBy>Asus</cp:lastModifiedBy>
  <cp:revision>28</cp:revision>
  <dcterms:created xsi:type="dcterms:W3CDTF">2015-11-14T16:42:59Z</dcterms:created>
  <dcterms:modified xsi:type="dcterms:W3CDTF">2017-10-06T19:25:00Z</dcterms:modified>
</cp:coreProperties>
</file>