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4" r:id="rId3"/>
    <p:sldId id="263" r:id="rId4"/>
    <p:sldId id="258" r:id="rId5"/>
    <p:sldId id="259" r:id="rId6"/>
    <p:sldId id="260"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59096-B46A-4554-93EE-64EB09D020F3}" type="datetimeFigureOut">
              <a:rPr lang="it-IT" smtClean="0"/>
              <a:t>05/02/2018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85380-ED81-40B2-B6D4-930FBDCC127C}"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9585380-ED81-40B2-B6D4-930FBDCC127C}" type="slidenum">
              <a:rPr lang="it-IT" smtClean="0"/>
              <a:t>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DA0EA277-660A-4E49-9395-19A0A20792E1}" type="datetimeFigureOut">
              <a:rPr lang="it-IT" smtClean="0"/>
              <a:t>05/02/2018</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630A9C1D-25A2-48E6-9897-A1F3C14A0BE7}"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A0EA277-660A-4E49-9395-19A0A20792E1}" type="datetimeFigureOut">
              <a:rPr lang="it-IT" smtClean="0"/>
              <a:t>05/02/2018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A0EA277-660A-4E49-9395-19A0A20792E1}" type="datetimeFigureOut">
              <a:rPr lang="it-IT" smtClean="0"/>
              <a:t>05/02/2018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A0EA277-660A-4E49-9395-19A0A20792E1}" type="datetimeFigureOut">
              <a:rPr lang="it-IT" smtClean="0"/>
              <a:t>05/02/2018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DA0EA277-660A-4E49-9395-19A0A20792E1}" type="datetimeFigureOut">
              <a:rPr lang="it-IT" smtClean="0"/>
              <a:t>05/02/2018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0A9C1D-25A2-48E6-9897-A1F3C14A0BE7}"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DA0EA277-660A-4E49-9395-19A0A20792E1}" type="datetimeFigureOut">
              <a:rPr lang="it-IT" smtClean="0"/>
              <a:t>05/02/2018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DA0EA277-660A-4E49-9395-19A0A20792E1}" type="datetimeFigureOut">
              <a:rPr lang="it-IT" smtClean="0"/>
              <a:t>05/02/2018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DA0EA277-660A-4E49-9395-19A0A20792E1}" type="datetimeFigureOut">
              <a:rPr lang="it-IT" smtClean="0"/>
              <a:t>05/02/2018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A0EA277-660A-4E49-9395-19A0A20792E1}" type="datetimeFigureOut">
              <a:rPr lang="it-IT" smtClean="0"/>
              <a:t>05/02/2018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DA0EA277-660A-4E49-9395-19A0A20792E1}" type="datetimeFigureOut">
              <a:rPr lang="it-IT" smtClean="0"/>
              <a:t>05/02/2018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30A9C1D-25A2-48E6-9897-A1F3C14A0BE7}" type="slidenum">
              <a:rPr lang="it-IT" smtClean="0"/>
              <a:t>‹N›</a:t>
            </a:fld>
            <a:endParaRPr lang="it-IT"/>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DA0EA277-660A-4E49-9395-19A0A20792E1}" type="datetimeFigureOut">
              <a:rPr lang="it-IT" smtClean="0"/>
              <a:t>05/02/2018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630A9C1D-25A2-48E6-9897-A1F3C14A0BE7}" type="slidenum">
              <a:rPr lang="it-IT" smtClean="0"/>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FF00">
                <a:alpha val="46667"/>
              </a:srgbClr>
            </a:gs>
            <a:gs pos="50000">
              <a:srgbClr val="00B050">
                <a:alpha val="87000"/>
              </a:srgbClr>
            </a:gs>
            <a:gs pos="50000">
              <a:srgbClr val="00B050"/>
            </a:gs>
            <a:gs pos="100000">
              <a:srgbClr val="00FF00">
                <a:alpha val="66667"/>
              </a:srgbClr>
            </a:gs>
          </a:gsLst>
          <a:lin ang="5400000" scaled="0"/>
          <a:tileRect/>
        </a:gradFill>
        <a:effectLst/>
      </p:bgPr>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0EA277-660A-4E49-9395-19A0A20792E1}" type="datetimeFigureOut">
              <a:rPr lang="it-IT" smtClean="0"/>
              <a:t>05/02/2018</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0A9C1D-25A2-48E6-9897-A1F3C14A0BE7}" type="slidenum">
              <a:rPr lang="it-IT" smtClean="0"/>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cstate="print"/>
          <a:srcRect/>
          <a:stretch>
            <a:fillRect/>
          </a:stretch>
        </p:blipFill>
        <p:spPr bwMode="auto">
          <a:xfrm>
            <a:off x="2411760" y="4221088"/>
            <a:ext cx="2338244" cy="2376264"/>
          </a:xfrm>
          <a:prstGeom prst="rect">
            <a:avLst/>
          </a:prstGeom>
          <a:ln>
            <a:noFill/>
          </a:ln>
          <a:effectLst>
            <a:outerShdw blurRad="292100" dist="139700" dir="2700000" algn="tl" rotWithShape="0">
              <a:srgbClr val="333333">
                <a:alpha val="65000"/>
              </a:srgbClr>
            </a:outerShdw>
          </a:effectLst>
        </p:spPr>
      </p:pic>
      <p:sp>
        <p:nvSpPr>
          <p:cNvPr id="2" name="Titolo 1"/>
          <p:cNvSpPr>
            <a:spLocks noGrp="1"/>
          </p:cNvSpPr>
          <p:nvPr>
            <p:ph type="ctrTitle"/>
          </p:nvPr>
        </p:nvSpPr>
        <p:spPr/>
        <p:txBody>
          <a:bodyPr>
            <a:noAutofit/>
          </a:bodyPr>
          <a:lstStyle/>
          <a:p>
            <a:pPr algn="ctr"/>
            <a:r>
              <a:rPr lang="it-IT" sz="8800" dirty="0" smtClean="0">
                <a:solidFill>
                  <a:srgbClr val="FF0000"/>
                </a:solidFill>
                <a:latin typeface="Boopee" pitchFamily="2" charset="0"/>
              </a:rPr>
              <a:t>LA COMPETENZA</a:t>
            </a:r>
            <a:endParaRPr lang="it-IT" sz="8800" dirty="0">
              <a:solidFill>
                <a:srgbClr val="FF0000"/>
              </a:solidFill>
              <a:latin typeface="Boopee" pitchFamily="2" charset="0"/>
            </a:endParaRPr>
          </a:p>
        </p:txBody>
      </p:sp>
      <p:sp>
        <p:nvSpPr>
          <p:cNvPr id="3" name="Sottotitolo 2"/>
          <p:cNvSpPr>
            <a:spLocks noGrp="1"/>
          </p:cNvSpPr>
          <p:nvPr>
            <p:ph type="subTitle" idx="1"/>
          </p:nvPr>
        </p:nvSpPr>
        <p:spPr/>
        <p:txBody>
          <a:bodyPr>
            <a:normAutofit/>
          </a:bodyPr>
          <a:lstStyle/>
          <a:p>
            <a:r>
              <a:rPr lang="it-IT" sz="5400" i="1" dirty="0" smtClean="0">
                <a:ln w="28575">
                  <a:solidFill>
                    <a:schemeClr val="accent2">
                      <a:lumMod val="75000"/>
                    </a:schemeClr>
                  </a:solidFill>
                </a:ln>
                <a:solidFill>
                  <a:srgbClr val="FFC000"/>
                </a:solidFill>
                <a:latin typeface="Boopee" pitchFamily="2" charset="0"/>
              </a:rPr>
              <a:t>AGESCI VENETO 2018</a:t>
            </a:r>
            <a:endParaRPr lang="it-IT" sz="5400" i="1" dirty="0">
              <a:ln w="28575">
                <a:solidFill>
                  <a:schemeClr val="accent2">
                    <a:lumMod val="75000"/>
                  </a:schemeClr>
                </a:solidFill>
              </a:ln>
              <a:solidFill>
                <a:srgbClr val="FFC000"/>
              </a:solidFill>
              <a:latin typeface="Boopee" pitchFamily="2" charset="0"/>
            </a:endParaRPr>
          </a:p>
        </p:txBody>
      </p:sp>
      <p:pic>
        <p:nvPicPr>
          <p:cNvPr id="13314" name="Picture 2" descr="Risultati immagini per leone san marco agesci"/>
          <p:cNvPicPr>
            <a:picLocks noChangeAspect="1" noChangeArrowheads="1"/>
          </p:cNvPicPr>
          <p:nvPr/>
        </p:nvPicPr>
        <p:blipFill>
          <a:blip r:embed="rId3" cstate="print"/>
          <a:srcRect/>
          <a:stretch>
            <a:fillRect/>
          </a:stretch>
        </p:blipFill>
        <p:spPr bwMode="auto">
          <a:xfrm rot="20860117">
            <a:off x="432989" y="4019286"/>
            <a:ext cx="1953635" cy="2584810"/>
          </a:xfrm>
          <a:prstGeom prst="rect">
            <a:avLst/>
          </a:prstGeom>
          <a:noFill/>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920880" cy="4600555"/>
          </a:xfrm>
          <a:prstGeom prst="rect">
            <a:avLst/>
          </a:prstGeom>
        </p:spPr>
        <p:txBody>
          <a:bodyPr wrap="square">
            <a:spAutoFit/>
          </a:bodyPr>
          <a:lstStyle/>
          <a:p>
            <a:pPr>
              <a:lnSpc>
                <a:spcPct val="150000"/>
              </a:lnSpc>
            </a:pPr>
            <a:r>
              <a:rPr lang="it-IT" b="1" dirty="0" smtClean="0"/>
              <a:t>Negli ultimi anni la nostra pattuglia regionale si è interrogata sul perché le specialità personali e i brevetti tra gli EG siano molto scarsi anche se la partecipazione all’evento </a:t>
            </a:r>
            <a:r>
              <a:rPr lang="it-IT" b="1" dirty="0" err="1" smtClean="0"/>
              <a:t>Guidoncini</a:t>
            </a:r>
            <a:r>
              <a:rPr lang="it-IT" b="1" dirty="0" smtClean="0"/>
              <a:t> Verdi sia molto sentita. </a:t>
            </a:r>
          </a:p>
          <a:p>
            <a:pPr>
              <a:lnSpc>
                <a:spcPct val="150000"/>
              </a:lnSpc>
            </a:pPr>
            <a:r>
              <a:rPr lang="it-IT" b="1" dirty="0" smtClean="0"/>
              <a:t>Ragionando e parlando anche con i capi reparto abbiamo capito che sentiero e impresa sono considerati due percorsi disgiunti che non si incrociano;allora abbiamo pensato di sviluppare uno </a:t>
            </a:r>
            <a:r>
              <a:rPr lang="it-IT" sz="2800" b="1" dirty="0" smtClean="0">
                <a:latin typeface="Boopee" pitchFamily="2" charset="0"/>
              </a:rPr>
              <a:t>“strumento grafico” </a:t>
            </a:r>
            <a:r>
              <a:rPr lang="it-IT" b="1" dirty="0" smtClean="0"/>
              <a:t>che aiuti i nostri capi e i nostri EG a scoprire (o riscoprire) la naturalezza del fare sentiero.</a:t>
            </a:r>
            <a:endParaRPr lang="it-IT" b="1"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4"/>
          <p:cNvPicPr>
            <a:picLocks/>
          </p:cNvPicPr>
          <p:nvPr/>
        </p:nvPicPr>
        <p:blipFill rotWithShape="1">
          <a:blip r:embed="rId2" cstate="print">
            <a:extLst>
              <a:ext uri="{28A0092B-C50C-407E-A947-70E740481C1C}">
                <a14:useLocalDpi xmlns:a14="http://schemas.microsoft.com/office/drawing/2010/main" val="0"/>
              </a:ext>
            </a:extLst>
          </a:blip>
          <a:srcRect r="53309"/>
          <a:stretch/>
        </p:blipFill>
        <p:spPr bwMode="auto">
          <a:xfrm>
            <a:off x="0" y="1124744"/>
            <a:ext cx="4032250" cy="5040312"/>
          </a:xfrm>
          <a:prstGeom prst="rect">
            <a:avLst/>
          </a:prstGeom>
          <a:noFill/>
          <a:ln>
            <a:noFill/>
          </a:ln>
          <a:extLst>
            <a:ext uri="{53640926-AAD7-44D8-BBD7-CCE9431645EC}">
              <a14:shadowObscured xmlns:a14="http://schemas.microsoft.com/office/drawing/2010/main"/>
            </a:ext>
          </a:extLst>
        </p:spPr>
      </p:pic>
      <p:sp>
        <p:nvSpPr>
          <p:cNvPr id="16385" name="Rectangle 1"/>
          <p:cNvSpPr>
            <a:spLocks noChangeArrowheads="1"/>
          </p:cNvSpPr>
          <p:nvPr/>
        </p:nvSpPr>
        <p:spPr bwMode="auto">
          <a:xfrm>
            <a:off x="1619672" y="836712"/>
            <a:ext cx="115212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NOME</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5220072" y="1412776"/>
            <a:ext cx="341987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Tappa del sentiero (scoperta, competenza, responsabilità)</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4644008" y="2948609"/>
            <a:ext cx="406794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È possibile personalizzare l’immagine o sostituirla con una </a:t>
            </a:r>
            <a:r>
              <a:rPr kumimoji="0" lang="it-IT"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foto…</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16388" name="Rectangle 4"/>
          <p:cNvSpPr>
            <a:spLocks noChangeArrowheads="1"/>
          </p:cNvSpPr>
          <p:nvPr/>
        </p:nvSpPr>
        <p:spPr bwMode="auto">
          <a:xfrm>
            <a:off x="5076056" y="4941168"/>
            <a:ext cx="324036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Attuale incarico di squadriglia</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4499992" y="5505182"/>
            <a:ext cx="464400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Attuale posto d’azione assunto all’interno dell’impresa. Per rimarcare visivamente il legame impresa – sentiero e dare valore all’assunzione di responsabilità.</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Freccia a sinistra 7"/>
          <p:cNvSpPr/>
          <p:nvPr/>
        </p:nvSpPr>
        <p:spPr>
          <a:xfrm>
            <a:off x="3419872" y="1628800"/>
            <a:ext cx="1584176"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sinistra 8"/>
          <p:cNvSpPr/>
          <p:nvPr/>
        </p:nvSpPr>
        <p:spPr>
          <a:xfrm>
            <a:off x="2843808" y="2924944"/>
            <a:ext cx="1656184" cy="43204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sinistra 9"/>
          <p:cNvSpPr/>
          <p:nvPr/>
        </p:nvSpPr>
        <p:spPr>
          <a:xfrm>
            <a:off x="3275856" y="5013176"/>
            <a:ext cx="1656184" cy="216024"/>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a sinistra 10"/>
          <p:cNvSpPr/>
          <p:nvPr/>
        </p:nvSpPr>
        <p:spPr>
          <a:xfrm>
            <a:off x="3131840" y="5661248"/>
            <a:ext cx="1440160" cy="36004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390" name="Rectangle 6"/>
          <p:cNvSpPr>
            <a:spLocks noChangeArrowheads="1"/>
          </p:cNvSpPr>
          <p:nvPr/>
        </p:nvSpPr>
        <p:spPr bwMode="auto">
          <a:xfrm>
            <a:off x="0" y="-89476"/>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4000" b="1" i="1" u="none" strike="noStrike" cap="none" normalizeH="0" baseline="0" dirty="0" smtClean="0">
                <a:ln w="28575">
                  <a:solidFill>
                    <a:schemeClr val="accent2">
                      <a:lumMod val="75000"/>
                    </a:schemeClr>
                  </a:solidFill>
                </a:ln>
                <a:solidFill>
                  <a:srgbClr val="FFC000"/>
                </a:solidFill>
                <a:effectLst/>
                <a:latin typeface="Boopee" pitchFamily="2" charset="0"/>
                <a:ea typeface="Calibri" pitchFamily="34" charset="0"/>
                <a:cs typeface="Times New Roman" pitchFamily="18" charset="0"/>
              </a:rPr>
              <a:t>LA CARTA </a:t>
            </a:r>
            <a:r>
              <a:rPr kumimoji="0" lang="it-IT" sz="4000" b="1" i="1" u="none" strike="noStrike" cap="none" normalizeH="0" baseline="0" dirty="0" err="1" smtClean="0">
                <a:ln w="28575">
                  <a:solidFill>
                    <a:schemeClr val="accent2">
                      <a:lumMod val="75000"/>
                    </a:schemeClr>
                  </a:solidFill>
                </a:ln>
                <a:solidFill>
                  <a:srgbClr val="FFC000"/>
                </a:solidFill>
                <a:effectLst/>
                <a:latin typeface="Boopee" pitchFamily="2" charset="0"/>
                <a:ea typeface="Calibri" pitchFamily="34" charset="0"/>
                <a:cs typeface="Times New Roman" pitchFamily="18" charset="0"/>
              </a:rPr>
              <a:t>D’IDENTITA</a:t>
            </a:r>
            <a:r>
              <a:rPr lang="it-IT" sz="4000" b="1" i="1" dirty="0" smtClean="0">
                <a:ln w="28575">
                  <a:solidFill>
                    <a:schemeClr val="accent2">
                      <a:lumMod val="75000"/>
                    </a:schemeClr>
                  </a:solidFill>
                </a:ln>
                <a:solidFill>
                  <a:srgbClr val="FFC000"/>
                </a:solidFill>
                <a:latin typeface="Boopee" pitchFamily="2" charset="0"/>
                <a:ea typeface="Calibri" pitchFamily="34" charset="0"/>
                <a:cs typeface="Times New Roman" pitchFamily="18" charset="0"/>
              </a:rPr>
              <a:t>’</a:t>
            </a:r>
            <a:endParaRPr kumimoji="0" lang="it-IT" sz="4000" b="1" i="1" u="none" strike="noStrike" cap="none" normalizeH="0" baseline="0" dirty="0" smtClean="0">
              <a:ln w="28575">
                <a:solidFill>
                  <a:schemeClr val="accent2">
                    <a:lumMod val="75000"/>
                  </a:schemeClr>
                </a:solidFill>
              </a:ln>
              <a:solidFill>
                <a:srgbClr val="FFC000"/>
              </a:solidFill>
              <a:effectLst/>
              <a:latin typeface="Boopee" pitchFamily="2"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 un lato </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riassume le informazioni essenziali del singolo EG e del suo sentiero:</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127666" y="14019"/>
            <a:ext cx="3024336" cy="769441"/>
          </a:xfrm>
          <a:prstGeom prst="rect">
            <a:avLst/>
          </a:prstGeom>
        </p:spPr>
        <p:txBody>
          <a:bodyPr wrap="square">
            <a:spAutoFit/>
          </a:bodyPr>
          <a:lstStyle/>
          <a:p>
            <a:pPr algn="ctr"/>
            <a:r>
              <a:rPr lang="it-IT" sz="4400" b="1" dirty="0" smtClean="0">
                <a:ln w="28575">
                  <a:solidFill>
                    <a:schemeClr val="accent2">
                      <a:lumMod val="75000"/>
                    </a:schemeClr>
                  </a:solidFill>
                </a:ln>
                <a:solidFill>
                  <a:srgbClr val="FFC000"/>
                </a:solidFill>
                <a:latin typeface="Boopee" pitchFamily="2" charset="0"/>
              </a:rPr>
              <a:t>UN PUZZLE</a:t>
            </a:r>
            <a:endParaRPr lang="it-IT" sz="2400" b="1" dirty="0" smtClean="0">
              <a:ln w="28575">
                <a:solidFill>
                  <a:schemeClr val="accent2">
                    <a:lumMod val="75000"/>
                  </a:schemeClr>
                </a:solidFill>
              </a:ln>
              <a:solidFill>
                <a:srgbClr val="FFC000"/>
              </a:solidFill>
              <a:latin typeface="Boopee" pitchFamily="2" charset="0"/>
            </a:endParaRPr>
          </a:p>
        </p:txBody>
      </p:sp>
      <p:sp>
        <p:nvSpPr>
          <p:cNvPr id="2049" name="Rectangle 1"/>
          <p:cNvSpPr>
            <a:spLocks noChangeArrowheads="1"/>
          </p:cNvSpPr>
          <p:nvPr/>
        </p:nvSpPr>
        <p:spPr bwMode="auto">
          <a:xfrm>
            <a:off x="827584" y="2744924"/>
            <a:ext cx="3600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 es. l’impegno è conquistare la specialità di maestro dei nodi, un pezzo di puzzle della “carta d’identità” raffigura la specialità. Durante l’impresa, dove l’EG assume un posto d’azione che gli consente di raggiungere la specialità, questo pezzo di puzzle viene spostato sul “tabellone dell’impresa”</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ttangolo 9"/>
          <p:cNvSpPr/>
          <p:nvPr/>
        </p:nvSpPr>
        <p:spPr>
          <a:xfrm>
            <a:off x="323528" y="1268760"/>
            <a:ext cx="8424936" cy="923330"/>
          </a:xfrm>
          <a:prstGeom prst="rect">
            <a:avLst/>
          </a:prstGeom>
        </p:spPr>
        <p:txBody>
          <a:bodyPr wrap="square">
            <a:spAutoFit/>
          </a:bodyPr>
          <a:lstStyle/>
          <a:p>
            <a:r>
              <a:rPr lang="it-IT" dirty="0" smtClean="0"/>
              <a:t>che riporta, pezzo per pezzo, gli impegni presi dall’EG.</a:t>
            </a:r>
          </a:p>
          <a:p>
            <a:r>
              <a:rPr lang="it-IT" dirty="0" smtClean="0"/>
              <a:t>I pezzi collegati alle imprese, durante il tempo dell’impresa, verranno fisicamente spostati sul “tabellone dell’impresa”</a:t>
            </a:r>
            <a:endParaRPr lang="it-IT" dirty="0"/>
          </a:p>
        </p:txBody>
      </p:sp>
      <p:sp>
        <p:nvSpPr>
          <p:cNvPr id="11" name="Rettangolo 10"/>
          <p:cNvSpPr/>
          <p:nvPr/>
        </p:nvSpPr>
        <p:spPr>
          <a:xfrm>
            <a:off x="251520" y="332656"/>
            <a:ext cx="2016224" cy="369332"/>
          </a:xfrm>
          <a:prstGeom prst="rect">
            <a:avLst/>
          </a:prstGeom>
        </p:spPr>
        <p:txBody>
          <a:bodyPr wrap="square">
            <a:spAutoFit/>
          </a:bodyPr>
          <a:lstStyle/>
          <a:p>
            <a:r>
              <a:rPr lang="it-IT" b="1" i="1" dirty="0" smtClean="0"/>
              <a:t>dall’altro lato        </a:t>
            </a:r>
          </a:p>
        </p:txBody>
      </p:sp>
      <p:pic>
        <p:nvPicPr>
          <p:cNvPr id="12" name="Immagine 11"/>
          <p:cNvPicPr/>
          <p:nvPr/>
        </p:nvPicPr>
        <p:blipFill rotWithShape="1">
          <a:blip r:embed="rId2" cstate="print">
            <a:extLst>
              <a:ext uri="{28A0092B-C50C-407E-A947-70E740481C1C}">
                <a14:useLocalDpi xmlns:a14="http://schemas.microsoft.com/office/drawing/2010/main" val="0"/>
              </a:ext>
            </a:extLst>
          </a:blip>
          <a:srcRect l="51049" t="18146" r="3777" b="20033"/>
          <a:stretch/>
        </p:blipFill>
        <p:spPr bwMode="auto">
          <a:xfrm>
            <a:off x="5364088" y="2420888"/>
            <a:ext cx="3779912" cy="3744416"/>
          </a:xfrm>
          <a:prstGeom prst="rect">
            <a:avLst/>
          </a:prstGeom>
          <a:noFill/>
          <a:ln>
            <a:noFill/>
          </a:ln>
          <a:extLst>
            <a:ext uri="{53640926-AAD7-44D8-BBD7-CCE9431645EC}">
              <a14:shadowObscured xmlns:a14="http://schemas.microsoft.com/office/drawing/2010/main"/>
            </a:ext>
          </a:extLst>
        </p:spPr>
      </p:pic>
      <p:pic>
        <p:nvPicPr>
          <p:cNvPr id="13" name="Immagine 12"/>
          <p:cNvPicPr/>
          <p:nvPr/>
        </p:nvPicPr>
        <p:blipFill>
          <a:blip r:embed="rId3" cstate="print">
            <a:extLst>
              <a:ext uri="{28A0092B-C50C-407E-A947-70E740481C1C}">
                <a14:useLocalDpi xmlns:a14="http://schemas.microsoft.com/office/drawing/2010/main" val="0"/>
              </a:ext>
            </a:extLst>
          </a:blip>
          <a:stretch>
            <a:fillRect/>
          </a:stretch>
        </p:blipFill>
        <p:spPr>
          <a:xfrm flipH="1">
            <a:off x="5652120" y="2780928"/>
            <a:ext cx="936104" cy="792088"/>
          </a:xfrm>
          <a:prstGeom prst="rect">
            <a:avLst/>
          </a:prstGeom>
        </p:spPr>
      </p:pic>
      <p:sp>
        <p:nvSpPr>
          <p:cNvPr id="9" name="Freccia a destra 8"/>
          <p:cNvSpPr/>
          <p:nvPr/>
        </p:nvSpPr>
        <p:spPr>
          <a:xfrm>
            <a:off x="4572000" y="2996952"/>
            <a:ext cx="936104" cy="50405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56746" y="-4974"/>
            <a:ext cx="559986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4800" b="1" i="1" u="none" strike="noStrike" cap="none" normalizeH="0" baseline="0" dirty="0" smtClean="0">
                <a:ln w="28575">
                  <a:solidFill>
                    <a:schemeClr val="accent2">
                      <a:lumMod val="75000"/>
                    </a:schemeClr>
                  </a:solidFill>
                </a:ln>
                <a:solidFill>
                  <a:srgbClr val="FFC000"/>
                </a:solidFill>
                <a:effectLst/>
                <a:latin typeface="Boopee" pitchFamily="2" charset="0"/>
                <a:ea typeface="Calibri" pitchFamily="34" charset="0"/>
                <a:cs typeface="Times New Roman" pitchFamily="18" charset="0"/>
              </a:rPr>
              <a:t>IL TABELLONE DELL’IMPRESA</a:t>
            </a:r>
            <a:endParaRPr kumimoji="0" lang="it-IT" sz="4800" b="0" i="0" u="none" strike="noStrike" cap="none" normalizeH="0" baseline="0" dirty="0" smtClean="0">
              <a:ln w="28575">
                <a:solidFill>
                  <a:schemeClr val="accent2">
                    <a:lumMod val="75000"/>
                  </a:schemeClr>
                </a:solidFill>
              </a:ln>
              <a:solidFill>
                <a:srgbClr val="FFC000"/>
              </a:solidFill>
              <a:effectLst/>
              <a:latin typeface="Boopee" pitchFamily="2" charset="0"/>
              <a:cs typeface="Arial" pitchFamily="34" charset="0"/>
            </a:endParaRPr>
          </a:p>
        </p:txBody>
      </p:sp>
      <p:pic>
        <p:nvPicPr>
          <p:cNvPr id="2" name="Immagine 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764704"/>
            <a:ext cx="8640960" cy="5688632"/>
          </a:xfrm>
          <a:prstGeom prst="rect">
            <a:avLst/>
          </a:prstGeom>
          <a:noFill/>
          <a:ln>
            <a:noFill/>
          </a:ln>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1916832"/>
            <a:ext cx="8496944" cy="4278094"/>
          </a:xfrm>
          <a:prstGeom prst="rect">
            <a:avLst/>
          </a:prstGeom>
        </p:spPr>
        <p:txBody>
          <a:bodyPr wrap="square">
            <a:spAutoFit/>
          </a:bodyPr>
          <a:lstStyle/>
          <a:p>
            <a:r>
              <a:rPr lang="it-IT" sz="1600" b="1" dirty="0" smtClean="0"/>
              <a:t>Al </a:t>
            </a:r>
            <a:r>
              <a:rPr lang="it-IT" sz="1600" b="1" dirty="0"/>
              <a:t>di là dell’aspetto grafico o delle modalità di utilizzo che, </a:t>
            </a:r>
            <a:r>
              <a:rPr lang="it-IT" sz="1600" b="1" dirty="0" smtClean="0"/>
              <a:t>possono </a:t>
            </a:r>
            <a:r>
              <a:rPr lang="it-IT" sz="1600" b="1" dirty="0"/>
              <a:t>variare a seconda delle esigenze e delle storia di ogni singolo reparto questi sono gli aspetti a cui non rinunciare</a:t>
            </a:r>
            <a:r>
              <a:rPr lang="it-IT" sz="1600" b="1" dirty="0" smtClean="0"/>
              <a:t>:</a:t>
            </a:r>
          </a:p>
          <a:p>
            <a:endParaRPr lang="it-IT" sz="1600" b="1" dirty="0"/>
          </a:p>
          <a:p>
            <a:pPr lvl="0">
              <a:buFont typeface="Arial" pitchFamily="34" charset="0"/>
              <a:buChar char="•"/>
            </a:pPr>
            <a:r>
              <a:rPr lang="it-IT" sz="1600" b="1" dirty="0" smtClean="0"/>
              <a:t> una </a:t>
            </a:r>
            <a:r>
              <a:rPr lang="it-IT" sz="1600" b="1" dirty="0"/>
              <a:t>visione grafica, semplice (sintetica) ma completa, dell</a:t>
            </a:r>
            <a:r>
              <a:rPr lang="it-IT" sz="1600" b="1" dirty="0" smtClean="0"/>
              <a:t>’ </a:t>
            </a:r>
            <a:r>
              <a:rPr lang="it-IT" sz="1600" b="1" dirty="0" err="1" smtClean="0"/>
              <a:t>impresa</a:t>
            </a:r>
            <a:r>
              <a:rPr lang="it-IT" sz="1600" b="1" dirty="0" err="1"/>
              <a:t>…</a:t>
            </a:r>
            <a:r>
              <a:rPr lang="it-IT" sz="1600" b="1" dirty="0"/>
              <a:t> in modo da aiutare i nostri EG a non perdersi, mantenere il filo dell’imprese e prevenire eventuali inghippi. Un continuo richiamo degli impegni presi dal singolo, in modo evidente e di fronte a tutti</a:t>
            </a:r>
            <a:r>
              <a:rPr lang="it-IT" sz="1600" b="1" dirty="0" smtClean="0"/>
              <a:t>.</a:t>
            </a:r>
          </a:p>
          <a:p>
            <a:pPr lvl="0">
              <a:buFont typeface="Arial" pitchFamily="34" charset="0"/>
              <a:buChar char="•"/>
            </a:pPr>
            <a:endParaRPr lang="it-IT" sz="1600" b="1" dirty="0"/>
          </a:p>
          <a:p>
            <a:pPr lvl="0">
              <a:buFont typeface="Arial" pitchFamily="34" charset="0"/>
              <a:buChar char="•"/>
            </a:pPr>
            <a:r>
              <a:rPr lang="it-IT" sz="1600" b="1" dirty="0"/>
              <a:t>una visione grafica del </a:t>
            </a:r>
            <a:r>
              <a:rPr lang="it-IT" sz="1600" b="1" dirty="0" err="1"/>
              <a:t>sentiero…</a:t>
            </a:r>
            <a:r>
              <a:rPr lang="it-IT" sz="1600" b="1" dirty="0"/>
              <a:t> in modo da aiutare ogni singolo EG a camminare; ricordandogli che non gli si chiede la luna, ma piccoli passi concreti che possono essere facilmente percorsi vivendo appieno e con impegno la vita di squadriglia e di reparto (le imprese</a:t>
            </a:r>
            <a:r>
              <a:rPr lang="it-IT" sz="1600" b="1" dirty="0" smtClean="0"/>
              <a:t>).</a:t>
            </a:r>
          </a:p>
          <a:p>
            <a:pPr lvl="0">
              <a:buFont typeface="Arial" pitchFamily="34" charset="0"/>
              <a:buChar char="•"/>
            </a:pPr>
            <a:endParaRPr lang="it-IT" sz="1600" b="1" dirty="0"/>
          </a:p>
          <a:p>
            <a:pPr lvl="0">
              <a:buFont typeface="Arial" pitchFamily="34" charset="0"/>
              <a:buChar char="•"/>
            </a:pPr>
            <a:r>
              <a:rPr lang="it-IT" sz="1600" b="1" dirty="0"/>
              <a:t>l’unione di sentiero e </a:t>
            </a:r>
            <a:r>
              <a:rPr lang="it-IT" sz="1600" b="1" dirty="0" err="1"/>
              <a:t>impresa…</a:t>
            </a:r>
            <a:r>
              <a:rPr lang="it-IT" sz="1600" b="1" dirty="0"/>
              <a:t> per ricordare in primis </a:t>
            </a:r>
            <a:r>
              <a:rPr lang="it-IT" sz="1600" b="1" dirty="0" smtClean="0"/>
              <a:t>ai capi </a:t>
            </a:r>
            <a:r>
              <a:rPr lang="it-IT" sz="1600" b="1" dirty="0"/>
              <a:t>che non esistono </a:t>
            </a:r>
            <a:r>
              <a:rPr lang="it-IT" sz="1600" b="1" dirty="0" err="1"/>
              <a:t>separazioni…</a:t>
            </a:r>
            <a:r>
              <a:rPr lang="it-IT" sz="1600" b="1" dirty="0"/>
              <a:t> e far camminare i nostri EG lungo il proprio sentiero in modo del tutto naturale e uniforme alla proposta.</a:t>
            </a:r>
          </a:p>
        </p:txBody>
      </p:sp>
      <p:sp>
        <p:nvSpPr>
          <p:cNvPr id="3" name="Rettangolo 2"/>
          <p:cNvSpPr/>
          <p:nvPr/>
        </p:nvSpPr>
        <p:spPr>
          <a:xfrm>
            <a:off x="1979712" y="188640"/>
            <a:ext cx="4752528" cy="1569660"/>
          </a:xfrm>
          <a:prstGeom prst="rect">
            <a:avLst/>
          </a:prstGeom>
        </p:spPr>
        <p:txBody>
          <a:bodyPr wrap="square">
            <a:spAutoFit/>
          </a:bodyPr>
          <a:lstStyle/>
          <a:p>
            <a:pPr algn="ctr"/>
            <a:r>
              <a:rPr lang="it-IT" sz="4800" b="1" dirty="0" smtClean="0">
                <a:ln w="28575">
                  <a:solidFill>
                    <a:schemeClr val="accent2">
                      <a:lumMod val="75000"/>
                    </a:schemeClr>
                  </a:solidFill>
                </a:ln>
                <a:solidFill>
                  <a:srgbClr val="FFC000"/>
                </a:solidFill>
                <a:latin typeface="Boopee" pitchFamily="2" charset="0"/>
              </a:rPr>
              <a:t>I PUNTI </a:t>
            </a:r>
            <a:r>
              <a:rPr lang="it-IT" sz="4800" b="1" dirty="0" err="1" smtClean="0">
                <a:ln w="28575">
                  <a:solidFill>
                    <a:schemeClr val="accent2">
                      <a:lumMod val="75000"/>
                    </a:schemeClr>
                  </a:solidFill>
                </a:ln>
                <a:solidFill>
                  <a:srgbClr val="FFC000"/>
                </a:solidFill>
                <a:latin typeface="Boopee" pitchFamily="2" charset="0"/>
              </a:rPr>
              <a:t>DI</a:t>
            </a:r>
            <a:r>
              <a:rPr lang="it-IT" sz="4800" b="1" dirty="0" smtClean="0">
                <a:ln w="28575">
                  <a:solidFill>
                    <a:schemeClr val="accent2">
                      <a:lumMod val="75000"/>
                    </a:schemeClr>
                  </a:solidFill>
                </a:ln>
                <a:solidFill>
                  <a:srgbClr val="FFC000"/>
                </a:solidFill>
                <a:latin typeface="Boopee" pitchFamily="2" charset="0"/>
              </a:rPr>
              <a:t> FORZA</a:t>
            </a:r>
          </a:p>
        </p:txBody>
      </p:sp>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542</TotalTime>
  <Words>431</Words>
  <Application>Microsoft Office PowerPoint</Application>
  <PresentationFormat>Presentazione su schermo (4:3)</PresentationFormat>
  <Paragraphs>26</Paragraphs>
  <Slides>6</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6</vt:i4>
      </vt:variant>
    </vt:vector>
  </HeadingPairs>
  <TitlesOfParts>
    <vt:vector size="13" baseType="lpstr">
      <vt:lpstr>Arial</vt:lpstr>
      <vt:lpstr>Boopee</vt:lpstr>
      <vt:lpstr>Calibri</vt:lpstr>
      <vt:lpstr>Times New Roman</vt:lpstr>
      <vt:lpstr>Verdana</vt:lpstr>
      <vt:lpstr>Wingdings 2</vt:lpstr>
      <vt:lpstr>Equinozio</vt:lpstr>
      <vt:lpstr>LA COMPETENZA</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COMPETENZA</dc:title>
  <dc:creator>marty</dc:creator>
  <cp:lastModifiedBy>Simona Di Bernardini</cp:lastModifiedBy>
  <cp:revision>17</cp:revision>
  <dcterms:created xsi:type="dcterms:W3CDTF">2018-01-24T08:02:24Z</dcterms:created>
  <dcterms:modified xsi:type="dcterms:W3CDTF">2018-02-05T13:31:35Z</dcterms:modified>
</cp:coreProperties>
</file>